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286" r:id="rId5"/>
    <p:sldId id="285" r:id="rId6"/>
    <p:sldId id="281" r:id="rId7"/>
    <p:sldId id="270" r:id="rId8"/>
    <p:sldId id="271" r:id="rId9"/>
    <p:sldId id="272" r:id="rId10"/>
    <p:sldId id="284" r:id="rId11"/>
    <p:sldId id="278" r:id="rId12"/>
    <p:sldId id="279" r:id="rId13"/>
    <p:sldId id="276" r:id="rId14"/>
    <p:sldId id="280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4660" autoAdjust="0"/>
  </p:normalViewPr>
  <p:slideViewPr>
    <p:cSldViewPr snapToGrid="0" showGuides="1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6/16/2014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atchgeo.com/map/0f8e450abf3cfbcc455a26e861ee2db0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atchgeo.com/map/edit/?map_id=4189531&amp;d=a9de456f97f7ad568c030e1bb7e0afa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geocommons.com/maps/36271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go.ms/s/3nd4h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ic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db.io/1ikyKD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.tiles.mapbox.com/v3/bartlettr.hci5ie6j/page.html#4/57.59/-90.0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orldmap.harvard.edu/maps/CanadianMedals2014/K8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Comparison of Free Online Mapping Tools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082" y="4530834"/>
            <a:ext cx="6838950" cy="95556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Rebecca Bartlett – GIS and Digital Resources Librarian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Joël</a:t>
            </a:r>
            <a:r>
              <a:rPr lang="en-US" sz="2400" dirty="0" smtClean="0"/>
              <a:t> Rivard – Cartographic Specialist</a:t>
            </a:r>
          </a:p>
          <a:p>
            <a:endParaRPr lang="en-US" dirty="0"/>
          </a:p>
          <a:p>
            <a:r>
              <a:rPr lang="en-US" dirty="0" smtClean="0"/>
              <a:t>Carleton University Library – Maps, Data &amp; Government Information Centre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32" y="2098862"/>
            <a:ext cx="2781300" cy="163830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8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1543792"/>
            <a:ext cx="10964607" cy="4595943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06130"/>
            <a:ext cx="3267686" cy="98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88374" y="6320043"/>
            <a:ext cx="185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5"/>
              </a:rPr>
              <a:t>Edit Online Map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7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47918"/>
            <a:ext cx="10164783" cy="4999974"/>
          </a:xfrm>
        </p:spPr>
      </p:pic>
      <p:pic>
        <p:nvPicPr>
          <p:cNvPr id="1026" name="Picture 2" descr="http://www.geoiq.com/sites/default/files/upload/GeoCommons%20by%20GeoI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0"/>
            <a:ext cx="571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MangoMap</a:t>
            </a:r>
            <a:endParaRPr lang="en-CA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1" y="1482695"/>
            <a:ext cx="11362260" cy="440746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81" y="-102035"/>
            <a:ext cx="1950213" cy="127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3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In-tool Geocoding</a:t>
            </a:r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13029"/>
              </p:ext>
            </p:extLst>
          </p:nvPr>
        </p:nvGraphicFramePr>
        <p:xfrm>
          <a:off x="1426359" y="1650670"/>
          <a:ext cx="9178304" cy="423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576"/>
                <a:gridCol w="2294576"/>
                <a:gridCol w="2294576"/>
                <a:gridCol w="2294576"/>
              </a:tblGrid>
              <a:tr h="648384">
                <a:tc>
                  <a:txBody>
                    <a:bodyPr/>
                    <a:lstStyle/>
                    <a:p>
                      <a:r>
                        <a:rPr lang="en-CA" dirty="0" smtClean="0"/>
                        <a:t>Tool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Lat</a:t>
                      </a:r>
                      <a:r>
                        <a:rPr lang="en-CA" dirty="0" smtClean="0"/>
                        <a:t>/Long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City  name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Street  address</a:t>
                      </a:r>
                      <a:endParaRPr lang="en-CA" dirty="0"/>
                    </a:p>
                  </a:txBody>
                  <a:tcPr anchor="ctr"/>
                </a:tc>
              </a:tr>
              <a:tr h="598518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BatchGeo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</a:tr>
              <a:tr h="598518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CartoDB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</a:tr>
              <a:tr h="598518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GeoCommons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</a:tr>
              <a:tr h="598518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MangoMap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</a:tr>
              <a:tr h="598518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Mapbox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</a:tr>
              <a:tr h="598518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WorldMap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94" y="2335747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94" y="2958170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94" y="3554947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94" y="4162568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22" y="2323871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94" y="2335747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22" y="3554946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94" y="3554945"/>
            <a:ext cx="538697" cy="52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13" y="4736776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22" y="5358125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22" y="4744140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52" y="4744140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69" y="5358125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29" y="5358125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22" y="4175176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69" y="4175176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21" y="2958170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817" y="2958170"/>
            <a:ext cx="462001" cy="46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and Output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93957"/>
            <a:ext cx="8337176" cy="53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Customizing </a:t>
            </a:r>
            <a:r>
              <a:rPr lang="en-CA" dirty="0" err="1" smtClean="0"/>
              <a:t>Symbology</a:t>
            </a:r>
            <a:r>
              <a:rPr lang="en-CA" dirty="0" smtClean="0"/>
              <a:t> and Information Windows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0" y="1348092"/>
            <a:ext cx="9422380" cy="54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	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42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“Friendly” Olympic-themed competition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2218"/>
          <a:stretch>
            <a:fillRect/>
          </a:stretch>
        </p:blipFill>
        <p:spPr>
          <a:xfrm>
            <a:off x="3160636" y="1635947"/>
            <a:ext cx="6093121" cy="433185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Arbitrarily assigned 6 free online mapping tools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2218"/>
          <a:stretch>
            <a:fillRect/>
          </a:stretch>
        </p:blipFill>
        <p:spPr>
          <a:xfrm>
            <a:off x="3160636" y="1635947"/>
            <a:ext cx="6093121" cy="4331851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6" y="2150849"/>
            <a:ext cx="2440800" cy="10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6" y="3561385"/>
            <a:ext cx="2021163" cy="78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6" y="4755374"/>
            <a:ext cx="2625618" cy="7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14" y="2150850"/>
            <a:ext cx="2062453" cy="62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672" y="3343583"/>
            <a:ext cx="2062453" cy="43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1" y="4184160"/>
            <a:ext cx="1950213" cy="127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2753106" y="2000251"/>
            <a:ext cx="548226" cy="3457518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Brace 10"/>
          <p:cNvSpPr/>
          <p:nvPr/>
        </p:nvSpPr>
        <p:spPr>
          <a:xfrm flipH="1">
            <a:off x="9150936" y="2000251"/>
            <a:ext cx="461736" cy="3457518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2014 Canadian Olympic medalists and their home towns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1565971"/>
            <a:ext cx="11843657" cy="414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3371" y="5936343"/>
            <a:ext cx="772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83 athletes in total (including 4 multi-medalists) from 61 home 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Data from </a:t>
            </a:r>
            <a:r>
              <a:rPr lang="en-CA" dirty="0">
                <a:hlinkClick r:id="rId3"/>
              </a:rPr>
              <a:t>http://olympic.ca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5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Tracked a variety of criteria for each of the 6 tools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Import file types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In-tool  geocoding</a:t>
            </a:r>
          </a:p>
          <a:p>
            <a:r>
              <a:rPr lang="en-US" sz="2400" dirty="0" err="1" smtClean="0"/>
              <a:t>Basemaps</a:t>
            </a:r>
            <a:endParaRPr lang="en-US" sz="2400" dirty="0" smtClean="0"/>
          </a:p>
          <a:p>
            <a:r>
              <a:rPr lang="en-US" sz="2400" dirty="0" smtClean="0"/>
              <a:t>Updating data</a:t>
            </a:r>
          </a:p>
          <a:p>
            <a:r>
              <a:rPr lang="en-US" sz="2400" dirty="0" err="1" smtClean="0">
                <a:solidFill>
                  <a:srgbClr val="C00000"/>
                </a:solidFill>
              </a:rPr>
              <a:t>Symbology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Information windows</a:t>
            </a:r>
          </a:p>
          <a:p>
            <a:r>
              <a:rPr lang="en-US" sz="2400" dirty="0" smtClean="0"/>
              <a:t>Time series</a:t>
            </a:r>
          </a:p>
          <a:p>
            <a:r>
              <a:rPr lang="en-US" sz="2400" dirty="0" smtClean="0"/>
              <a:t>Publish Map</a:t>
            </a:r>
          </a:p>
          <a:p>
            <a:r>
              <a:rPr lang="en-US" sz="2400" dirty="0" smtClean="0"/>
              <a:t>Export file types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02" y="1577787"/>
            <a:ext cx="7593322" cy="46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individual tools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20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3" y="44259"/>
            <a:ext cx="2644775" cy="11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66" y="1422896"/>
            <a:ext cx="8902927" cy="50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2699" y="6488668"/>
            <a:ext cx="25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cdb.io/1ikyKDt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41" y="260003"/>
            <a:ext cx="2190069" cy="84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4170" y="6263697"/>
            <a:ext cx="832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https://a.tiles.mapbox.com/v3/bartlettr.hci5ie6j/page.html#4/57.59/-</a:t>
            </a:r>
            <a:r>
              <a:rPr lang="en-US" dirty="0" smtClean="0">
                <a:hlinkClick r:id="rId3"/>
              </a:rPr>
              <a:t>90.09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4" y="1448953"/>
            <a:ext cx="10113624" cy="471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84" y="1407066"/>
            <a:ext cx="9439215" cy="49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72" y="322489"/>
            <a:ext cx="2845038" cy="76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6439" y="6459639"/>
            <a:ext cx="701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worldmap.harvard.edu/maps/CanadianMedals2014/K8G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Ribbon</Template>
  <TotalTime>0</TotalTime>
  <Words>143</Words>
  <Application>Microsoft Office PowerPoint</Application>
  <PresentationFormat>Custom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Ribbon</vt:lpstr>
      <vt:lpstr>Comparison of Free Online Mapping Tools</vt:lpstr>
      <vt:lpstr>“Friendly” Olympic-themed competition</vt:lpstr>
      <vt:lpstr>Arbitrarily assigned 6 free online mapping tools</vt:lpstr>
      <vt:lpstr>2014 Canadian Olympic medalists and their home towns</vt:lpstr>
      <vt:lpstr>Tracked a variety of criteria for each of the 6 tools</vt:lpstr>
      <vt:lpstr>Overview of individual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MangoMap</vt:lpstr>
      <vt:lpstr>In-tool Geocoding</vt:lpstr>
      <vt:lpstr>Input and Output</vt:lpstr>
      <vt:lpstr>Customizing Symbology and Information Windows</vt:lpstr>
      <vt:lpstr>Thank you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2014-05-01T18:43:19Z</dcterms:created>
  <dcterms:modified xsi:type="dcterms:W3CDTF">2014-06-16T20:31:31Z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