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handoutMasterIdLst>
    <p:handoutMasterId r:id="rId39"/>
  </p:handoutMasterIdLst>
  <p:sldIdLst>
    <p:sldId id="256" r:id="rId2"/>
    <p:sldId id="258" r:id="rId3"/>
    <p:sldId id="290" r:id="rId4"/>
    <p:sldId id="291" r:id="rId5"/>
    <p:sldId id="292" r:id="rId6"/>
    <p:sldId id="281" r:id="rId7"/>
    <p:sldId id="293" r:id="rId8"/>
    <p:sldId id="259" r:id="rId9"/>
    <p:sldId id="285" r:id="rId10"/>
    <p:sldId id="284" r:id="rId11"/>
    <p:sldId id="289" r:id="rId12"/>
    <p:sldId id="257" r:id="rId13"/>
    <p:sldId id="304" r:id="rId14"/>
    <p:sldId id="278" r:id="rId15"/>
    <p:sldId id="305" r:id="rId16"/>
    <p:sldId id="280" r:id="rId17"/>
    <p:sldId id="286" r:id="rId18"/>
    <p:sldId id="274" r:id="rId19"/>
    <p:sldId id="297" r:id="rId20"/>
    <p:sldId id="298" r:id="rId21"/>
    <p:sldId id="269" r:id="rId22"/>
    <p:sldId id="299" r:id="rId23"/>
    <p:sldId id="272" r:id="rId24"/>
    <p:sldId id="287" r:id="rId25"/>
    <p:sldId id="276" r:id="rId26"/>
    <p:sldId id="273" r:id="rId27"/>
    <p:sldId id="275" r:id="rId28"/>
    <p:sldId id="294" r:id="rId29"/>
    <p:sldId id="300" r:id="rId30"/>
    <p:sldId id="303" r:id="rId31"/>
    <p:sldId id="302" r:id="rId32"/>
    <p:sldId id="283" r:id="rId33"/>
    <p:sldId id="267" r:id="rId34"/>
    <p:sldId id="264" r:id="rId35"/>
    <p:sldId id="306" r:id="rId36"/>
    <p:sldId id="295" r:id="rId37"/>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7" autoAdjust="0"/>
    <p:restoredTop sz="86416" autoAdjust="0"/>
  </p:normalViewPr>
  <p:slideViewPr>
    <p:cSldViewPr>
      <p:cViewPr varScale="1">
        <p:scale>
          <a:sx n="101" d="100"/>
          <a:sy n="101" d="100"/>
        </p:scale>
        <p:origin x="-1914"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71" d="100"/>
          <a:sy n="71" d="100"/>
        </p:scale>
        <p:origin x="-3029" y="-77"/>
      </p:cViewPr>
      <p:guideLst>
        <p:guide orient="horz" pos="2932"/>
        <p:guide pos="221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CA"/>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591C17C4-82DE-4FC9-A13B-AB8BF5DAF4F5}" type="datetimeFigureOut">
              <a:rPr lang="en-CA" smtClean="0"/>
              <a:t>17/06/2014</a:t>
            </a:fld>
            <a:endParaRPr lang="en-CA"/>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CA"/>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60A17C48-B85E-4EAE-84F1-439065939AAF}" type="slidenum">
              <a:rPr lang="en-CA" smtClean="0"/>
              <a:t>‹N°›</a:t>
            </a:fld>
            <a:endParaRPr lang="en-CA"/>
          </a:p>
        </p:txBody>
      </p:sp>
    </p:spTree>
    <p:extLst>
      <p:ext uri="{BB962C8B-B14F-4D97-AF65-F5344CB8AC3E}">
        <p14:creationId xmlns:p14="http://schemas.microsoft.com/office/powerpoint/2010/main" val="17831159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CA"/>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37FAAC07-B57A-4F9D-9A98-CCF1B78A9231}" type="datetimeFigureOut">
              <a:rPr lang="en-CA" smtClean="0"/>
              <a:t>17/06/2014</a:t>
            </a:fld>
            <a:endParaRPr lang="en-CA"/>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CA"/>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CA"/>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B3D1ED85-8165-4EE7-912F-2A1DA6B6D89C}" type="slidenum">
              <a:rPr lang="en-CA" smtClean="0"/>
              <a:t>‹N°›</a:t>
            </a:fld>
            <a:endParaRPr lang="en-CA"/>
          </a:p>
        </p:txBody>
      </p:sp>
    </p:spTree>
    <p:extLst>
      <p:ext uri="{BB962C8B-B14F-4D97-AF65-F5344CB8AC3E}">
        <p14:creationId xmlns:p14="http://schemas.microsoft.com/office/powerpoint/2010/main" val="3752783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As GIS Environmental Studies Librarian</a:t>
            </a:r>
            <a:r>
              <a:rPr lang="en-CA" baseline="0" dirty="0" smtClean="0"/>
              <a:t> at UM, I am eager to address current problems in the Province when introducing patrons to functions of GIS and remote sensing software through workshops. Flooding and issues pertaining to the delivery of </a:t>
            </a:r>
            <a:r>
              <a:rPr lang="en-CA" dirty="0" smtClean="0"/>
              <a:t> pollutants to Lake Winnipeg, noted….., </a:t>
            </a:r>
            <a:r>
              <a:rPr lang="en-CA" dirty="0"/>
              <a:t> </a:t>
            </a:r>
            <a:r>
              <a:rPr lang="en-CA" dirty="0" smtClean="0"/>
              <a:t>are topics being addressed by the University and provincial and federal agencies alike. </a:t>
            </a:r>
            <a:r>
              <a:rPr lang="en-CA" baseline="0" dirty="0" smtClean="0"/>
              <a:t>Collaborations with… have</a:t>
            </a:r>
            <a:r>
              <a:rPr lang="en-CA" dirty="0" smtClean="0"/>
              <a:t> and are developing </a:t>
            </a:r>
            <a:r>
              <a:rPr lang="en-CA" smtClean="0"/>
              <a:t>and strengthening.</a:t>
            </a:r>
            <a:endParaRPr lang="en-CA" dirty="0"/>
          </a:p>
        </p:txBody>
      </p:sp>
      <p:sp>
        <p:nvSpPr>
          <p:cNvPr id="4" name="Slide Number Placeholder 3"/>
          <p:cNvSpPr>
            <a:spLocks noGrp="1"/>
          </p:cNvSpPr>
          <p:nvPr>
            <p:ph type="sldNum" sz="quarter" idx="10"/>
          </p:nvPr>
        </p:nvSpPr>
        <p:spPr/>
        <p:txBody>
          <a:bodyPr/>
          <a:lstStyle/>
          <a:p>
            <a:fld id="{B3D1ED85-8165-4EE7-912F-2A1DA6B6D89C}" type="slidenum">
              <a:rPr lang="en-CA" smtClean="0"/>
              <a:t>1</a:t>
            </a:fld>
            <a:endParaRPr lang="en-CA"/>
          </a:p>
        </p:txBody>
      </p:sp>
    </p:spTree>
    <p:extLst>
      <p:ext uri="{BB962C8B-B14F-4D97-AF65-F5344CB8AC3E}">
        <p14:creationId xmlns:p14="http://schemas.microsoft.com/office/powerpoint/2010/main" val="3476257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Winnipeg and nearby regions are</a:t>
            </a:r>
            <a:r>
              <a:rPr lang="en-CA" baseline="0" dirty="0" smtClean="0"/>
              <a:t> impacted by almost annual flooding and or snow melt events. Winnipeg is the regional low in the landscape, and the location of joining of two major rivers: the Red River of the North and the Assiniboine R. Notice two of Manitoba’s great lakes…The area outlined in red is the capture area of a WorldView-2 satellite scene, A Digital Globe product, purchased by the library. </a:t>
            </a:r>
            <a:endParaRPr lang="en-CA" dirty="0"/>
          </a:p>
        </p:txBody>
      </p:sp>
      <p:sp>
        <p:nvSpPr>
          <p:cNvPr id="4" name="Slide Number Placeholder 3"/>
          <p:cNvSpPr>
            <a:spLocks noGrp="1"/>
          </p:cNvSpPr>
          <p:nvPr>
            <p:ph type="sldNum" sz="quarter" idx="10"/>
          </p:nvPr>
        </p:nvSpPr>
        <p:spPr/>
        <p:txBody>
          <a:bodyPr/>
          <a:lstStyle/>
          <a:p>
            <a:fld id="{B3D1ED85-8165-4EE7-912F-2A1DA6B6D89C}" type="slidenum">
              <a:rPr lang="en-CA" smtClean="0"/>
              <a:t>2</a:t>
            </a:fld>
            <a:endParaRPr lang="en-CA"/>
          </a:p>
        </p:txBody>
      </p:sp>
    </p:spTree>
    <p:extLst>
      <p:ext uri="{BB962C8B-B14F-4D97-AF65-F5344CB8AC3E}">
        <p14:creationId xmlns:p14="http://schemas.microsoft.com/office/powerpoint/2010/main" val="1740116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a:t>
            </a:r>
            <a:r>
              <a:rPr lang="en-CA" baseline="0" dirty="0" smtClean="0"/>
              <a:t> study area selected is a </a:t>
            </a:r>
            <a:r>
              <a:rPr lang="en-CA" baseline="0" dirty="0" err="1" smtClean="0"/>
              <a:t>subwatershed</a:t>
            </a:r>
            <a:r>
              <a:rPr lang="en-CA" baseline="0" dirty="0" smtClean="0"/>
              <a:t> of the LaSalle River watershed. The terrain, being so flat, typically is a site of snow melt ponds and flood waters. Note the ponding to the NW of the scene. Note the density of water from the flooded Red River and its tributaries to the south.</a:t>
            </a:r>
            <a:endParaRPr lang="en-CA" dirty="0"/>
          </a:p>
        </p:txBody>
      </p:sp>
      <p:sp>
        <p:nvSpPr>
          <p:cNvPr id="4" name="Slide Number Placeholder 3"/>
          <p:cNvSpPr>
            <a:spLocks noGrp="1"/>
          </p:cNvSpPr>
          <p:nvPr>
            <p:ph type="sldNum" sz="quarter" idx="10"/>
          </p:nvPr>
        </p:nvSpPr>
        <p:spPr/>
        <p:txBody>
          <a:bodyPr/>
          <a:lstStyle/>
          <a:p>
            <a:fld id="{B3D1ED85-8165-4EE7-912F-2A1DA6B6D89C}" type="slidenum">
              <a:rPr lang="en-CA" smtClean="0"/>
              <a:t>3</a:t>
            </a:fld>
            <a:endParaRPr lang="en-CA"/>
          </a:p>
        </p:txBody>
      </p:sp>
    </p:spTree>
    <p:extLst>
      <p:ext uri="{BB962C8B-B14F-4D97-AF65-F5344CB8AC3E}">
        <p14:creationId xmlns:p14="http://schemas.microsoft.com/office/powerpoint/2010/main" val="99545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Just three days later, note the progression</a:t>
            </a:r>
            <a:r>
              <a:rPr lang="en-CA" baseline="0" dirty="0" smtClean="0"/>
              <a:t> of flood waters from the south. The density of snow melt ponds has diminished. Note how our area of interest is flooded.</a:t>
            </a:r>
            <a:endParaRPr lang="en-CA" dirty="0"/>
          </a:p>
        </p:txBody>
      </p:sp>
      <p:sp>
        <p:nvSpPr>
          <p:cNvPr id="4" name="Slide Number Placeholder 3"/>
          <p:cNvSpPr>
            <a:spLocks noGrp="1"/>
          </p:cNvSpPr>
          <p:nvPr>
            <p:ph type="sldNum" sz="quarter" idx="10"/>
          </p:nvPr>
        </p:nvSpPr>
        <p:spPr/>
        <p:txBody>
          <a:bodyPr/>
          <a:lstStyle/>
          <a:p>
            <a:fld id="{B3D1ED85-8165-4EE7-912F-2A1DA6B6D89C}" type="slidenum">
              <a:rPr lang="en-CA" smtClean="0"/>
              <a:t>4</a:t>
            </a:fld>
            <a:endParaRPr lang="en-CA"/>
          </a:p>
        </p:txBody>
      </p:sp>
    </p:spTree>
    <p:extLst>
      <p:ext uri="{BB962C8B-B14F-4D97-AF65-F5344CB8AC3E}">
        <p14:creationId xmlns:p14="http://schemas.microsoft.com/office/powerpoint/2010/main" val="450246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Here, a</a:t>
            </a:r>
            <a:r>
              <a:rPr lang="en-CA" baseline="0" dirty="0" smtClean="0"/>
              <a:t> week after the last image, snow melt waters are significantly reduced, while the flood waters have started to recede.</a:t>
            </a:r>
            <a:endParaRPr lang="en-CA" dirty="0"/>
          </a:p>
        </p:txBody>
      </p:sp>
      <p:sp>
        <p:nvSpPr>
          <p:cNvPr id="4" name="Slide Number Placeholder 3"/>
          <p:cNvSpPr>
            <a:spLocks noGrp="1"/>
          </p:cNvSpPr>
          <p:nvPr>
            <p:ph type="sldNum" sz="quarter" idx="10"/>
          </p:nvPr>
        </p:nvSpPr>
        <p:spPr/>
        <p:txBody>
          <a:bodyPr/>
          <a:lstStyle/>
          <a:p>
            <a:fld id="{B3D1ED85-8165-4EE7-912F-2A1DA6B6D89C}" type="slidenum">
              <a:rPr lang="en-CA" smtClean="0"/>
              <a:t>5</a:t>
            </a:fld>
            <a:endParaRPr lang="en-CA"/>
          </a:p>
        </p:txBody>
      </p:sp>
    </p:spTree>
    <p:extLst>
      <p:ext uri="{BB962C8B-B14F-4D97-AF65-F5344CB8AC3E}">
        <p14:creationId xmlns:p14="http://schemas.microsoft.com/office/powerpoint/2010/main" val="3166069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Note that</a:t>
            </a:r>
            <a:r>
              <a:rPr lang="en-CA" baseline="0" dirty="0" smtClean="0"/>
              <a:t> standing water on April 8</a:t>
            </a:r>
            <a:r>
              <a:rPr lang="en-CA" baseline="30000" dirty="0" smtClean="0"/>
              <a:t>th</a:t>
            </a:r>
            <a:r>
              <a:rPr lang="en-CA" baseline="0" dirty="0" smtClean="0"/>
              <a:t> appears black, while the standing water of April 15</a:t>
            </a:r>
            <a:r>
              <a:rPr lang="en-CA" baseline="30000" dirty="0" smtClean="0"/>
              <a:t>th</a:t>
            </a:r>
            <a:r>
              <a:rPr lang="en-CA" baseline="0" dirty="0" smtClean="0"/>
              <a:t> is lilac. Where standing water from both dates overlap, the color represented on the map is dark </a:t>
            </a:r>
            <a:r>
              <a:rPr lang="en-CA" baseline="0" dirty="0" err="1" smtClean="0"/>
              <a:t>blue.The</a:t>
            </a:r>
            <a:r>
              <a:rPr lang="en-CA" baseline="0" dirty="0" smtClean="0"/>
              <a:t> grey/clack polygons tend to be scattered, while the lilac ones tend to progress from the south, suggesting </a:t>
            </a:r>
            <a:r>
              <a:rPr lang="en-CA" baseline="0" dirty="0" err="1" smtClean="0"/>
              <a:t>indudations</a:t>
            </a:r>
            <a:r>
              <a:rPr lang="en-CA" baseline="0" dirty="0" smtClean="0"/>
              <a:t> from the Red River watershed. Note the location of our study area.</a:t>
            </a:r>
          </a:p>
          <a:p>
            <a:endParaRPr lang="en-CA" dirty="0"/>
          </a:p>
        </p:txBody>
      </p:sp>
      <p:sp>
        <p:nvSpPr>
          <p:cNvPr id="4" name="Slide Number Placeholder 3"/>
          <p:cNvSpPr>
            <a:spLocks noGrp="1"/>
          </p:cNvSpPr>
          <p:nvPr>
            <p:ph type="sldNum" sz="quarter" idx="10"/>
          </p:nvPr>
        </p:nvSpPr>
        <p:spPr/>
        <p:txBody>
          <a:bodyPr/>
          <a:lstStyle/>
          <a:p>
            <a:fld id="{B3D1ED85-8165-4EE7-912F-2A1DA6B6D89C}" type="slidenum">
              <a:rPr lang="en-CA" smtClean="0"/>
              <a:t>9</a:t>
            </a:fld>
            <a:endParaRPr lang="en-CA"/>
          </a:p>
        </p:txBody>
      </p:sp>
    </p:spTree>
    <p:extLst>
      <p:ext uri="{BB962C8B-B14F-4D97-AF65-F5344CB8AC3E}">
        <p14:creationId xmlns:p14="http://schemas.microsoft.com/office/powerpoint/2010/main" val="3975075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Almost two weeks later, again note</a:t>
            </a:r>
            <a:r>
              <a:rPr lang="en-CA" baseline="0" dirty="0" smtClean="0"/>
              <a:t> the location or our study area. Also note how the standing waters to the West have </a:t>
            </a:r>
            <a:r>
              <a:rPr lang="en-CA" baseline="0" dirty="0" err="1" smtClean="0"/>
              <a:t>discipated</a:t>
            </a:r>
            <a:r>
              <a:rPr lang="en-CA" baseline="0" dirty="0" smtClean="0"/>
              <a:t>.</a:t>
            </a:r>
            <a:endParaRPr lang="en-CA" dirty="0"/>
          </a:p>
        </p:txBody>
      </p:sp>
      <p:sp>
        <p:nvSpPr>
          <p:cNvPr id="4" name="Slide Number Placeholder 3"/>
          <p:cNvSpPr>
            <a:spLocks noGrp="1"/>
          </p:cNvSpPr>
          <p:nvPr>
            <p:ph type="sldNum" sz="quarter" idx="10"/>
          </p:nvPr>
        </p:nvSpPr>
        <p:spPr/>
        <p:txBody>
          <a:bodyPr/>
          <a:lstStyle/>
          <a:p>
            <a:fld id="{B3D1ED85-8165-4EE7-912F-2A1DA6B6D89C}" type="slidenum">
              <a:rPr lang="en-CA" smtClean="0"/>
              <a:t>11</a:t>
            </a:fld>
            <a:endParaRPr lang="en-CA"/>
          </a:p>
        </p:txBody>
      </p:sp>
    </p:spTree>
    <p:extLst>
      <p:ext uri="{BB962C8B-B14F-4D97-AF65-F5344CB8AC3E}">
        <p14:creationId xmlns:p14="http://schemas.microsoft.com/office/powerpoint/2010/main" val="2131051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3D1ED85-8165-4EE7-912F-2A1DA6B6D89C}" type="slidenum">
              <a:rPr lang="en-CA" smtClean="0"/>
              <a:t>18</a:t>
            </a:fld>
            <a:endParaRPr lang="en-CA"/>
          </a:p>
        </p:txBody>
      </p:sp>
    </p:spTree>
    <p:extLst>
      <p:ext uri="{BB962C8B-B14F-4D97-AF65-F5344CB8AC3E}">
        <p14:creationId xmlns:p14="http://schemas.microsoft.com/office/powerpoint/2010/main" val="2221260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F56E82A3-53CE-4999-89FD-9C3616EAA76A}" type="datetimeFigureOut">
              <a:rPr lang="en-CA" smtClean="0"/>
              <a:t>17/06/2014</a:t>
            </a:fld>
            <a:endParaRPr lang="en-CA"/>
          </a:p>
        </p:txBody>
      </p:sp>
      <p:sp>
        <p:nvSpPr>
          <p:cNvPr id="17" name="Footer Placeholder 16"/>
          <p:cNvSpPr>
            <a:spLocks noGrp="1"/>
          </p:cNvSpPr>
          <p:nvPr>
            <p:ph type="ftr" sz="quarter" idx="11"/>
          </p:nvPr>
        </p:nvSpPr>
        <p:spPr/>
        <p:txBody>
          <a:bodyPr/>
          <a:lstStyle/>
          <a:p>
            <a:endParaRPr lang="en-CA"/>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7A341EB7-6084-40B9-818D-B0B2BBBCA079}" type="slidenum">
              <a:rPr lang="en-CA" smtClean="0"/>
              <a:t>‹N°›</a:t>
            </a:fld>
            <a:endParaRPr lang="en-CA"/>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56E82A3-53CE-4999-89FD-9C3616EAA76A}" type="datetimeFigureOut">
              <a:rPr lang="en-CA" smtClean="0"/>
              <a:t>17/06/2014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A341EB7-6084-40B9-818D-B0B2BBBCA079}" type="slidenum">
              <a:rPr lang="en-CA" smtClean="0"/>
              <a:t>‹N°›</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56E82A3-53CE-4999-89FD-9C3616EAA76A}" type="datetimeFigureOut">
              <a:rPr lang="en-CA" smtClean="0"/>
              <a:t>17/06/2014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A341EB7-6084-40B9-818D-B0B2BBBCA079}" type="slidenum">
              <a:rPr lang="en-CA" smtClean="0"/>
              <a:t>‹N°›</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F56E82A3-53CE-4999-89FD-9C3616EAA76A}" type="datetimeFigureOut">
              <a:rPr lang="en-CA" smtClean="0"/>
              <a:t>17/06/2014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A341EB7-6084-40B9-818D-B0B2BBBCA079}" type="slidenum">
              <a:rPr lang="en-CA" smtClean="0"/>
              <a:t>‹N°›</a:t>
            </a:fld>
            <a:endParaRPr lang="en-CA"/>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F56E82A3-53CE-4999-89FD-9C3616EAA76A}" type="datetimeFigureOut">
              <a:rPr lang="en-CA" smtClean="0"/>
              <a:t>17/06/2014</a:t>
            </a:fld>
            <a:endParaRPr lang="en-CA"/>
          </a:p>
        </p:txBody>
      </p:sp>
      <p:sp>
        <p:nvSpPr>
          <p:cNvPr id="5" name="Footer Placeholder 4"/>
          <p:cNvSpPr>
            <a:spLocks noGrp="1"/>
          </p:cNvSpPr>
          <p:nvPr>
            <p:ph type="ftr" sz="quarter" idx="11"/>
          </p:nvPr>
        </p:nvSpPr>
        <p:spPr>
          <a:xfrm>
            <a:off x="800100" y="6172200"/>
            <a:ext cx="4000500" cy="457200"/>
          </a:xfrm>
        </p:spPr>
        <p:txBody>
          <a:bodyPr/>
          <a:lstStyle/>
          <a:p>
            <a:endParaRPr lang="en-CA"/>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7A341EB7-6084-40B9-818D-B0B2BBBCA079}" type="slidenum">
              <a:rPr lang="en-CA" smtClean="0"/>
              <a:t>‹N°›</a:t>
            </a:fld>
            <a:endParaRPr lang="en-CA"/>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F56E82A3-53CE-4999-89FD-9C3616EAA76A}" type="datetimeFigureOut">
              <a:rPr lang="en-CA" smtClean="0"/>
              <a:t>17/06/2014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A341EB7-6084-40B9-818D-B0B2BBBCA079}" type="slidenum">
              <a:rPr lang="en-CA" smtClean="0"/>
              <a:t>‹N°›</a:t>
            </a:fld>
            <a:endParaRPr lang="en-CA"/>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F56E82A3-53CE-4999-89FD-9C3616EAA76A}" type="datetimeFigureOut">
              <a:rPr lang="en-CA" smtClean="0"/>
              <a:t>17/06/2014</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7A341EB7-6084-40B9-818D-B0B2BBBCA079}" type="slidenum">
              <a:rPr lang="en-CA" smtClean="0"/>
              <a:t>‹N°›</a:t>
            </a:fld>
            <a:endParaRPr lang="en-CA"/>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F56E82A3-53CE-4999-89FD-9C3616EAA76A}" type="datetimeFigureOut">
              <a:rPr lang="en-CA" smtClean="0"/>
              <a:t>17/06/2014</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7A341EB7-6084-40B9-818D-B0B2BBBCA079}" type="slidenum">
              <a:rPr lang="en-CA" smtClean="0"/>
              <a:t>‹N°›</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6E82A3-53CE-4999-89FD-9C3616EAA76A}" type="datetimeFigureOut">
              <a:rPr lang="en-CA" smtClean="0"/>
              <a:t>17/06/2014</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7A341EB7-6084-40B9-818D-B0B2BBBCA079}" type="slidenum">
              <a:rPr lang="en-CA" smtClean="0"/>
              <a:t>‹N°›</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F56E82A3-53CE-4999-89FD-9C3616EAA76A}" type="datetimeFigureOut">
              <a:rPr lang="en-CA" smtClean="0"/>
              <a:t>17/06/2014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A341EB7-6084-40B9-818D-B0B2BBBCA079}" type="slidenum">
              <a:rPr lang="en-CA" smtClean="0"/>
              <a:t>‹N°›</a:t>
            </a:fld>
            <a:endParaRPr lang="en-CA"/>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F56E82A3-53CE-4999-89FD-9C3616EAA76A}" type="datetimeFigureOut">
              <a:rPr lang="en-CA" smtClean="0"/>
              <a:t>17/06/2014</a:t>
            </a:fld>
            <a:endParaRPr lang="en-CA"/>
          </a:p>
        </p:txBody>
      </p:sp>
      <p:sp>
        <p:nvSpPr>
          <p:cNvPr id="6" name="Footer Placeholder 5"/>
          <p:cNvSpPr>
            <a:spLocks noGrp="1"/>
          </p:cNvSpPr>
          <p:nvPr>
            <p:ph type="ftr" sz="quarter" idx="11"/>
          </p:nvPr>
        </p:nvSpPr>
        <p:spPr>
          <a:xfrm>
            <a:off x="914400" y="6172200"/>
            <a:ext cx="3886200" cy="457200"/>
          </a:xfrm>
        </p:spPr>
        <p:txBody>
          <a:bodyPr/>
          <a:lstStyle/>
          <a:p>
            <a:endParaRPr lang="en-CA"/>
          </a:p>
        </p:txBody>
      </p:sp>
      <p:sp>
        <p:nvSpPr>
          <p:cNvPr id="7" name="Slide Number Placeholder 6"/>
          <p:cNvSpPr>
            <a:spLocks noGrp="1"/>
          </p:cNvSpPr>
          <p:nvPr>
            <p:ph type="sldNum" sz="quarter" idx="12"/>
          </p:nvPr>
        </p:nvSpPr>
        <p:spPr>
          <a:xfrm>
            <a:off x="146304" y="6208776"/>
            <a:ext cx="457200" cy="457200"/>
          </a:xfrm>
        </p:spPr>
        <p:txBody>
          <a:bodyPr/>
          <a:lstStyle/>
          <a:p>
            <a:fld id="{7A341EB7-6084-40B9-818D-B0B2BBBCA079}" type="slidenum">
              <a:rPr lang="en-CA" smtClean="0"/>
              <a:t>‹N°›</a:t>
            </a:fld>
            <a:endParaRPr lang="en-CA"/>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F56E82A3-53CE-4999-89FD-9C3616EAA76A}" type="datetimeFigureOut">
              <a:rPr lang="en-CA" smtClean="0"/>
              <a:t>17/06/2014</a:t>
            </a:fld>
            <a:endParaRPr lang="en-CA"/>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CA"/>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7A341EB7-6084-40B9-818D-B0B2BBBCA079}" type="slidenum">
              <a:rPr lang="en-CA" smtClean="0"/>
              <a:t>‹N°›</a:t>
            </a:fld>
            <a:endParaRPr lang="en-CA"/>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ftp://ftp.lmic.state.mn.us/pub/data/elevation/lidar/tools/NRCS_engineering/ENGINEERING_TOOLS_WORKFLOW.pdf" TargetMode="External"/><Relationship Id="rId2" Type="http://schemas.openxmlformats.org/officeDocument/2006/relationships/hyperlink" Target="http://wrc.umn.edu/randpe/agandwq/tsp/lidar/LiDARTrainingMaterials/index.htm"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95536" y="5013176"/>
            <a:ext cx="8568952" cy="1440160"/>
          </a:xfrm>
        </p:spPr>
        <p:txBody>
          <a:bodyPr>
            <a:normAutofit/>
          </a:bodyPr>
          <a:lstStyle/>
          <a:p>
            <a:r>
              <a:rPr lang="en-CA" b="1" dirty="0"/>
              <a:t>Cynthia Dietz, &amp; Greg McCullough, U Manitoba</a:t>
            </a:r>
            <a:endParaRPr lang="en-CA" dirty="0"/>
          </a:p>
          <a:p>
            <a:r>
              <a:rPr lang="en-US" b="1" dirty="0"/>
              <a:t>Michael </a:t>
            </a:r>
            <a:r>
              <a:rPr lang="en-US" b="1" dirty="0" err="1"/>
              <a:t>Stainton</a:t>
            </a:r>
            <a:r>
              <a:rPr lang="en-US" b="1" dirty="0"/>
              <a:t>, Fisheries and Oceans Canada</a:t>
            </a:r>
            <a:endParaRPr lang="en-CA" dirty="0"/>
          </a:p>
          <a:p>
            <a:endParaRPr lang="en-CA" dirty="0"/>
          </a:p>
        </p:txBody>
      </p:sp>
      <p:sp>
        <p:nvSpPr>
          <p:cNvPr id="2" name="Title 1"/>
          <p:cNvSpPr>
            <a:spLocks noGrp="1"/>
          </p:cNvSpPr>
          <p:nvPr>
            <p:ph type="ctrTitle"/>
          </p:nvPr>
        </p:nvSpPr>
        <p:spPr>
          <a:xfrm>
            <a:off x="827584" y="1484784"/>
            <a:ext cx="7776864" cy="1512168"/>
          </a:xfrm>
        </p:spPr>
        <p:txBody>
          <a:bodyPr>
            <a:noAutofit/>
          </a:bodyPr>
          <a:lstStyle/>
          <a:p>
            <a:r>
              <a:rPr lang="en-CA" sz="3200" b="1" dirty="0" smtClean="0"/>
              <a:t>Use of LiDAR, RADARSAT, &amp; WorldView-2 </a:t>
            </a:r>
            <a:r>
              <a:rPr lang="en-CA" sz="3200" b="1" dirty="0"/>
              <a:t> </a:t>
            </a:r>
            <a:r>
              <a:rPr lang="en-CA" sz="3200" b="1" dirty="0" smtClean="0"/>
              <a:t>for Showing Inundation  Extents, Impacts &amp; Drainage Structures</a:t>
            </a:r>
            <a:endParaRPr lang="en-CA" sz="3200" b="1" dirty="0"/>
          </a:p>
        </p:txBody>
      </p:sp>
    </p:spTree>
    <p:extLst>
      <p:ext uri="{BB962C8B-B14F-4D97-AF65-F5344CB8AC3E}">
        <p14:creationId xmlns:p14="http://schemas.microsoft.com/office/powerpoint/2010/main" val="34243816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332656"/>
            <a:ext cx="7546032" cy="796950"/>
          </a:xfrm>
        </p:spPr>
        <p:txBody>
          <a:bodyPr>
            <a:normAutofit/>
          </a:bodyPr>
          <a:lstStyle/>
          <a:p>
            <a:r>
              <a:rPr lang="en-CA" sz="2800" b="1" dirty="0"/>
              <a:t>La Salle River Basin Flooding: </a:t>
            </a:r>
            <a:r>
              <a:rPr lang="en-CA" sz="2800" b="1" dirty="0" smtClean="0"/>
              <a:t>Later </a:t>
            </a:r>
            <a:r>
              <a:rPr lang="en-CA" sz="2800" b="1" dirty="0"/>
              <a:t>April, 2011</a:t>
            </a:r>
            <a:endParaRPr lang="en-CA" sz="2800" dirty="0"/>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750914" y="1447800"/>
            <a:ext cx="6099371" cy="4572000"/>
          </a:xfrm>
        </p:spPr>
      </p:pic>
    </p:spTree>
    <p:extLst>
      <p:ext uri="{BB962C8B-B14F-4D97-AF65-F5344CB8AC3E}">
        <p14:creationId xmlns:p14="http://schemas.microsoft.com/office/powerpoint/2010/main" val="11407187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4248" y="116632"/>
            <a:ext cx="1872208" cy="2304256"/>
          </a:xfrm>
        </p:spPr>
        <p:txBody>
          <a:bodyPr>
            <a:normAutofit/>
          </a:bodyPr>
          <a:lstStyle/>
          <a:p>
            <a:pPr algn="ctr"/>
            <a:r>
              <a:rPr lang="en-CA" sz="2800" b="1" dirty="0" smtClean="0"/>
              <a:t>La Salle River Basin Flooding: Sequence</a:t>
            </a:r>
            <a:endParaRPr lang="en-CA" sz="2800" b="1" dirty="0"/>
          </a:p>
        </p:txBody>
      </p:sp>
      <p:pic>
        <p:nvPicPr>
          <p:cNvPr id="4" name="Content Placeholder 3"/>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0" y="35786"/>
            <a:ext cx="4286337" cy="3212976"/>
          </a:xfrm>
        </p:spPr>
      </p:pic>
      <p:pic>
        <p:nvPicPr>
          <p:cNvPr id="5"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8879" y="3284984"/>
            <a:ext cx="4739257" cy="3552478"/>
          </a:xfrm>
          <a:prstGeom prst="rect">
            <a:avLst/>
          </a:prstGeom>
        </p:spPr>
      </p:pic>
    </p:spTree>
    <p:extLst>
      <p:ext uri="{BB962C8B-B14F-4D97-AF65-F5344CB8AC3E}">
        <p14:creationId xmlns:p14="http://schemas.microsoft.com/office/powerpoint/2010/main" val="30129055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30008" cy="634082"/>
          </a:xfrm>
        </p:spPr>
        <p:txBody>
          <a:bodyPr>
            <a:normAutofit/>
          </a:bodyPr>
          <a:lstStyle/>
          <a:p>
            <a:pPr algn="ctr"/>
            <a:r>
              <a:rPr lang="en-CA" sz="2800" b="1" dirty="0" smtClean="0"/>
              <a:t>Study Area, August  2, 2010</a:t>
            </a:r>
            <a:endParaRPr lang="en-CA" sz="2800" b="1" dirty="0"/>
          </a:p>
        </p:txBody>
      </p:sp>
      <p:sp>
        <p:nvSpPr>
          <p:cNvPr id="5" name="Content Placeholder 4"/>
          <p:cNvSpPr>
            <a:spLocks noGrp="1"/>
          </p:cNvSpPr>
          <p:nvPr>
            <p:ph sz="quarter" idx="1"/>
          </p:nvPr>
        </p:nvSpPr>
        <p:spPr/>
        <p:txBody>
          <a:bodyPr/>
          <a:lstStyle/>
          <a:p>
            <a:endParaRPr lang="en-CA"/>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817" y="951807"/>
            <a:ext cx="8078166" cy="5669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879000" y="4725144"/>
            <a:ext cx="1460752" cy="1512168"/>
          </a:xfrm>
          <a:prstGeom prst="rect">
            <a:avLst/>
          </a:prstGeom>
          <a:noFill/>
        </p:spPr>
        <p:txBody>
          <a:bodyPr wrap="square" rtlCol="0">
            <a:spAutoFit/>
          </a:bodyPr>
          <a:lstStyle/>
          <a:p>
            <a:r>
              <a:rPr lang="fr-CA" dirty="0" err="1" smtClean="0"/>
              <a:t>Courtesy</a:t>
            </a:r>
            <a:r>
              <a:rPr lang="fr-CA" dirty="0" smtClean="0"/>
              <a:t> of ESRI </a:t>
            </a:r>
            <a:r>
              <a:rPr lang="fr-CA" dirty="0" err="1" smtClean="0"/>
              <a:t>basemaps</a:t>
            </a:r>
            <a:r>
              <a:rPr lang="fr-CA" dirty="0" smtClean="0"/>
              <a:t>- WorldView-2 image</a:t>
            </a:r>
            <a:endParaRPr lang="fr-CA" dirty="0"/>
          </a:p>
        </p:txBody>
      </p:sp>
    </p:spTree>
    <p:extLst>
      <p:ext uri="{BB962C8B-B14F-4D97-AF65-F5344CB8AC3E}">
        <p14:creationId xmlns:p14="http://schemas.microsoft.com/office/powerpoint/2010/main" val="545209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188640"/>
            <a:ext cx="6897960" cy="724942"/>
          </a:xfrm>
        </p:spPr>
        <p:txBody>
          <a:bodyPr>
            <a:normAutofit/>
          </a:bodyPr>
          <a:lstStyle/>
          <a:p>
            <a:pPr algn="ctr"/>
            <a:r>
              <a:rPr lang="en-CA" sz="2800" b="1" dirty="0" smtClean="0"/>
              <a:t>Study Area, Nov. 2, 2013</a:t>
            </a:r>
            <a:endParaRPr lang="en-CA" sz="2800" b="1" dirty="0"/>
          </a:p>
        </p:txBody>
      </p:sp>
      <p:pic>
        <p:nvPicPr>
          <p:cNvPr id="2051" name="Picture 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870185" y="1052736"/>
            <a:ext cx="6980681" cy="5653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7812360" y="5013176"/>
            <a:ext cx="1224136" cy="1569660"/>
          </a:xfrm>
          <a:prstGeom prst="rect">
            <a:avLst/>
          </a:prstGeom>
          <a:noFill/>
        </p:spPr>
        <p:txBody>
          <a:bodyPr wrap="square" rtlCol="0">
            <a:spAutoFit/>
          </a:bodyPr>
          <a:lstStyle/>
          <a:p>
            <a:r>
              <a:rPr lang="fr-CA" sz="1600" dirty="0" smtClean="0"/>
              <a:t>WorldView2 image </a:t>
            </a:r>
            <a:r>
              <a:rPr lang="fr-CA" sz="1600" dirty="0" err="1" smtClean="0"/>
              <a:t>Courtesy</a:t>
            </a:r>
            <a:r>
              <a:rPr lang="fr-CA" sz="1600" dirty="0" smtClean="0"/>
              <a:t> of U. of Manitoba </a:t>
            </a:r>
            <a:r>
              <a:rPr lang="fr-CA" sz="1600" dirty="0" err="1" smtClean="0"/>
              <a:t>Libraries</a:t>
            </a:r>
            <a:endParaRPr lang="fr-CA" sz="1600" dirty="0"/>
          </a:p>
        </p:txBody>
      </p:sp>
    </p:spTree>
    <p:extLst>
      <p:ext uri="{BB962C8B-B14F-4D97-AF65-F5344CB8AC3E}">
        <p14:creationId xmlns:p14="http://schemas.microsoft.com/office/powerpoint/2010/main" val="1642948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260648"/>
            <a:ext cx="7848872" cy="1259632"/>
          </a:xfrm>
        </p:spPr>
        <p:txBody>
          <a:bodyPr>
            <a:normAutofit/>
          </a:bodyPr>
          <a:lstStyle/>
          <a:p>
            <a:r>
              <a:rPr lang="en-CA" sz="2800" b="1" dirty="0" smtClean="0"/>
              <a:t>Soil Moisture Index Using a Normalized Difference Water Index (NDWI) in Geomatica 2013*</a:t>
            </a:r>
            <a:endParaRPr lang="en-CA" sz="2800" b="1" dirty="0"/>
          </a:p>
        </p:txBody>
      </p:sp>
      <p:pic>
        <p:nvPicPr>
          <p:cNvPr id="10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4068960" y="1484784"/>
            <a:ext cx="10300576" cy="4605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32" y="6165304"/>
            <a:ext cx="6918906" cy="334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444208" y="1484784"/>
            <a:ext cx="2592288" cy="2616101"/>
          </a:xfrm>
          <a:prstGeom prst="rect">
            <a:avLst/>
          </a:prstGeom>
          <a:noFill/>
        </p:spPr>
        <p:txBody>
          <a:bodyPr wrap="square" rtlCol="0">
            <a:spAutoFit/>
          </a:bodyPr>
          <a:lstStyle/>
          <a:p>
            <a:pPr marL="285750" indent="-285750">
              <a:buFont typeface="Arial" charset="0"/>
              <a:buChar char="•"/>
            </a:pPr>
            <a:r>
              <a:rPr lang="en-CA" dirty="0" smtClean="0"/>
              <a:t>See </a:t>
            </a:r>
            <a:r>
              <a:rPr lang="en-CA" dirty="0" smtClean="0"/>
              <a:t>Wolf, A. (2010) </a:t>
            </a:r>
            <a:r>
              <a:rPr lang="en-CA" i="1" dirty="0" smtClean="0"/>
              <a:t>Using </a:t>
            </a:r>
            <a:r>
              <a:rPr lang="en-CA" i="1" dirty="0" err="1" smtClean="0"/>
              <a:t>WorldView</a:t>
            </a:r>
            <a:r>
              <a:rPr lang="en-CA" i="1" dirty="0" smtClean="0"/>
              <a:t> 2 Vis-NIR MSI Imagery to Support Land Mapping and Feature Extraction Using </a:t>
            </a:r>
            <a:r>
              <a:rPr lang="en-CA" i="1" dirty="0" err="1" smtClean="0"/>
              <a:t>Normailized</a:t>
            </a:r>
            <a:r>
              <a:rPr lang="en-CA" i="1" dirty="0" smtClean="0"/>
              <a:t> Difference Index </a:t>
            </a:r>
            <a:r>
              <a:rPr lang="en-CA" i="1" dirty="0" smtClean="0"/>
              <a:t>Ratios;</a:t>
            </a:r>
          </a:p>
          <a:p>
            <a:pPr marL="285750" indent="-285750">
              <a:buFont typeface="Arial" charset="0"/>
              <a:buChar char="•"/>
            </a:pPr>
            <a:r>
              <a:rPr lang="en-CA" dirty="0" smtClean="0"/>
              <a:t>Equation from </a:t>
            </a:r>
            <a:r>
              <a:rPr lang="en-CA" sz="1000" dirty="0" smtClean="0"/>
              <a:t>http://landmap.ac.uk/index.php/Learning-Materials/PCI-Geomatica/Page-2</a:t>
            </a:r>
            <a:endParaRPr lang="en-CA" sz="1000" dirty="0"/>
          </a:p>
        </p:txBody>
      </p:sp>
    </p:spTree>
    <p:extLst>
      <p:ext uri="{BB962C8B-B14F-4D97-AF65-F5344CB8AC3E}">
        <p14:creationId xmlns:p14="http://schemas.microsoft.com/office/powerpoint/2010/main" val="4869572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60648"/>
            <a:ext cx="3600400" cy="1008112"/>
          </a:xfrm>
        </p:spPr>
        <p:txBody>
          <a:bodyPr>
            <a:normAutofit/>
          </a:bodyPr>
          <a:lstStyle/>
          <a:p>
            <a:r>
              <a:rPr lang="fr-CA" sz="2800" b="1" dirty="0" smtClean="0"/>
              <a:t>Is </a:t>
            </a:r>
            <a:r>
              <a:rPr lang="fr-CA" sz="2800" b="1" dirty="0" err="1" smtClean="0"/>
              <a:t>soil</a:t>
            </a:r>
            <a:r>
              <a:rPr lang="fr-CA" sz="2800" b="1" dirty="0" smtClean="0"/>
              <a:t> </a:t>
            </a:r>
            <a:r>
              <a:rPr lang="fr-CA" sz="2800" b="1" dirty="0" err="1" smtClean="0"/>
              <a:t>moisture</a:t>
            </a:r>
            <a:r>
              <a:rPr lang="fr-CA" sz="2800" b="1" dirty="0" smtClean="0"/>
              <a:t> </a:t>
            </a:r>
            <a:r>
              <a:rPr lang="fr-CA" sz="2800" b="1" dirty="0" err="1" smtClean="0"/>
              <a:t>where</a:t>
            </a:r>
            <a:r>
              <a:rPr lang="fr-CA" sz="2800" b="1" dirty="0" smtClean="0"/>
              <a:t> </a:t>
            </a:r>
            <a:r>
              <a:rPr lang="fr-CA" sz="2800" b="1" dirty="0" err="1" smtClean="0"/>
              <a:t>you</a:t>
            </a:r>
            <a:r>
              <a:rPr lang="fr-CA" sz="2800" b="1" dirty="0" smtClean="0"/>
              <a:t> </a:t>
            </a:r>
            <a:r>
              <a:rPr lang="fr-CA" sz="2800" b="1" dirty="0" err="1" smtClean="0"/>
              <a:t>would</a:t>
            </a:r>
            <a:r>
              <a:rPr lang="fr-CA" sz="2800" b="1" dirty="0" smtClean="0"/>
              <a:t> </a:t>
            </a:r>
            <a:r>
              <a:rPr lang="fr-CA" sz="2800" b="1" dirty="0" err="1" smtClean="0"/>
              <a:t>expect</a:t>
            </a:r>
            <a:r>
              <a:rPr lang="fr-CA" sz="2800" b="1" dirty="0" smtClean="0"/>
              <a:t> </a:t>
            </a:r>
            <a:r>
              <a:rPr lang="fr-CA" sz="2800" b="1" dirty="0" err="1" smtClean="0"/>
              <a:t>it</a:t>
            </a:r>
            <a:r>
              <a:rPr lang="fr-CA" sz="2800" b="1" dirty="0" smtClean="0"/>
              <a:t>?</a:t>
            </a:r>
            <a:endParaRPr lang="fr-CA" sz="2800" b="1"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2382"/>
            <a:ext cx="4856263" cy="3933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a:stretch>
            <a:fillRect/>
          </a:stretch>
        </p:blipFill>
        <p:spPr bwMode="auto">
          <a:xfrm>
            <a:off x="-3132856" y="3284984"/>
            <a:ext cx="7772400" cy="3474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8958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b="1" dirty="0" err="1" smtClean="0"/>
              <a:t>Shapefile</a:t>
            </a:r>
            <a:r>
              <a:rPr lang="en-CA" b="1" dirty="0" smtClean="0"/>
              <a:t> </a:t>
            </a:r>
            <a:r>
              <a:rPr lang="en-CA" b="1" i="1" dirty="0" smtClean="0"/>
              <a:t>LaSallePix2Poly</a:t>
            </a:r>
            <a:r>
              <a:rPr lang="en-CA" b="1" dirty="0" smtClean="0"/>
              <a:t> </a:t>
            </a:r>
            <a:r>
              <a:rPr lang="en-CA" b="1" dirty="0"/>
              <a:t>(2013):</a:t>
            </a:r>
            <a:r>
              <a:rPr lang="en-CA" b="1" dirty="0" smtClean="0"/>
              <a:t> &amp; Overlay on LiDAR, 2012</a:t>
            </a:r>
            <a:endParaRPr lang="en-CA" b="1" dirty="0"/>
          </a:p>
        </p:txBody>
      </p:sp>
      <p:sp>
        <p:nvSpPr>
          <p:cNvPr id="3" name="Content Placeholder 2"/>
          <p:cNvSpPr>
            <a:spLocks noGrp="1"/>
          </p:cNvSpPr>
          <p:nvPr>
            <p:ph sz="quarter" idx="1"/>
          </p:nvPr>
        </p:nvSpPr>
        <p:spPr/>
        <p:txBody>
          <a:bodyPr/>
          <a:lstStyle/>
          <a:p>
            <a:endParaRPr lang="en-CA"/>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628800"/>
            <a:ext cx="7441069" cy="5141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13113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704" y="548680"/>
            <a:ext cx="5760640" cy="648072"/>
          </a:xfrm>
        </p:spPr>
        <p:txBody>
          <a:bodyPr>
            <a:normAutofit/>
          </a:bodyPr>
          <a:lstStyle/>
          <a:p>
            <a:r>
              <a:rPr lang="en-CA" sz="2800" b="1" dirty="0" smtClean="0"/>
              <a:t>2009 La Salle R. Discharges: Spring</a:t>
            </a:r>
            <a:endParaRPr lang="en-CA" sz="2800" b="1" dirty="0"/>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432560" y="2011680"/>
            <a:ext cx="6736080" cy="3444240"/>
          </a:xfrm>
        </p:spPr>
      </p:pic>
    </p:spTree>
    <p:extLst>
      <p:ext uri="{BB962C8B-B14F-4D97-AF65-F5344CB8AC3E}">
        <p14:creationId xmlns:p14="http://schemas.microsoft.com/office/powerpoint/2010/main" val="34856664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116632"/>
            <a:ext cx="5616624" cy="864096"/>
          </a:xfrm>
        </p:spPr>
        <p:txBody>
          <a:bodyPr>
            <a:normAutofit fontScale="90000"/>
          </a:bodyPr>
          <a:lstStyle/>
          <a:p>
            <a:pPr algn="ctr"/>
            <a:r>
              <a:rPr lang="en-CA" sz="2800" b="1" dirty="0" smtClean="0"/>
              <a:t>What are the local impacts as seen using  RADARSAT-1</a:t>
            </a:r>
            <a:r>
              <a:rPr lang="en-CA" sz="2800" b="1" dirty="0"/>
              <a:t> </a:t>
            </a:r>
            <a:r>
              <a:rPr lang="en-CA" sz="2800" b="1" dirty="0" smtClean="0"/>
              <a:t>on</a:t>
            </a:r>
            <a:r>
              <a:rPr lang="en-CA" sz="2800" b="1" dirty="0" smtClean="0"/>
              <a:t> </a:t>
            </a:r>
            <a:r>
              <a:rPr lang="en-CA" sz="2800" b="1" dirty="0"/>
              <a:t>April </a:t>
            </a:r>
            <a:r>
              <a:rPr lang="en-CA" sz="2800" b="1" dirty="0" smtClean="0"/>
              <a:t>12, </a:t>
            </a:r>
            <a:r>
              <a:rPr lang="en-CA" sz="2800" b="1" dirty="0" smtClean="0"/>
              <a:t>2009?</a:t>
            </a:r>
            <a:endParaRPr lang="en-CA" sz="2800" b="1" dirty="0"/>
          </a:p>
        </p:txBody>
      </p:sp>
      <p:sp>
        <p:nvSpPr>
          <p:cNvPr id="3" name="Content Placeholder 2"/>
          <p:cNvSpPr>
            <a:spLocks noGrp="1"/>
          </p:cNvSpPr>
          <p:nvPr>
            <p:ph sz="quarter" idx="1"/>
          </p:nvPr>
        </p:nvSpPr>
        <p:spPr/>
        <p:txBody>
          <a:bodyPr/>
          <a:lstStyle/>
          <a:p>
            <a:endParaRPr lang="en-CA"/>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259655"/>
            <a:ext cx="7759972" cy="5175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52486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188640"/>
            <a:ext cx="7776864" cy="1196752"/>
          </a:xfrm>
        </p:spPr>
        <p:txBody>
          <a:bodyPr>
            <a:normAutofit fontScale="90000"/>
          </a:bodyPr>
          <a:lstStyle/>
          <a:p>
            <a:pPr algn="ctr"/>
            <a:r>
              <a:rPr lang="en-CA" sz="2800" b="1" dirty="0" smtClean="0"/>
              <a:t>What can we tell about the terrain from a </a:t>
            </a:r>
            <a:r>
              <a:rPr lang="en-CA" sz="2800" b="1" dirty="0" err="1" smtClean="0"/>
              <a:t>LiDAR</a:t>
            </a:r>
            <a:r>
              <a:rPr lang="en-CA" sz="2800" b="1" dirty="0" smtClean="0"/>
              <a:t> generated DEM from 2009? </a:t>
            </a:r>
            <a:br>
              <a:rPr lang="en-CA" sz="2800" b="1" dirty="0" smtClean="0"/>
            </a:br>
            <a:r>
              <a:rPr lang="en-CA" sz="2800" b="1" dirty="0" smtClean="0"/>
              <a:t>Note drainage features.</a:t>
            </a:r>
            <a:endParaRPr lang="en-CA" sz="2800" dirty="0"/>
          </a:p>
        </p:txBody>
      </p:sp>
      <p:sp>
        <p:nvSpPr>
          <p:cNvPr id="3" name="Content Placeholder 2"/>
          <p:cNvSpPr>
            <a:spLocks noGrp="1"/>
          </p:cNvSpPr>
          <p:nvPr>
            <p:ph sz="quarter" idx="1"/>
          </p:nvPr>
        </p:nvSpPr>
        <p:spPr/>
        <p:txBody>
          <a:bodyPr/>
          <a:lstStyle/>
          <a:p>
            <a:endParaRPr lang="en-CA"/>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64" y="1484784"/>
            <a:ext cx="9153708"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03889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116632"/>
            <a:ext cx="7618040" cy="868958"/>
          </a:xfrm>
        </p:spPr>
        <p:txBody>
          <a:bodyPr>
            <a:normAutofit/>
          </a:bodyPr>
          <a:lstStyle/>
          <a:p>
            <a:pPr algn="ctr"/>
            <a:r>
              <a:rPr lang="en-CA" sz="2400" b="1" dirty="0" smtClean="0"/>
              <a:t>LaSalle River Basin Study Area near Winnipeg, Lake Manitoba &amp; Lake Winnipeg</a:t>
            </a:r>
            <a:endParaRPr lang="en-CA" sz="2400" b="1" dirty="0"/>
          </a:p>
        </p:txBody>
      </p:sp>
      <p:pic>
        <p:nvPicPr>
          <p:cNvPr id="1026"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971600" y="1052736"/>
            <a:ext cx="7383578" cy="5283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27187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332656"/>
            <a:ext cx="5313784" cy="778098"/>
          </a:xfrm>
        </p:spPr>
        <p:txBody>
          <a:bodyPr>
            <a:normAutofit/>
          </a:bodyPr>
          <a:lstStyle/>
          <a:p>
            <a:pPr algn="ctr"/>
            <a:r>
              <a:rPr lang="en-CA" sz="2800" b="1" dirty="0"/>
              <a:t>RADARSAT-1, April </a:t>
            </a:r>
            <a:r>
              <a:rPr lang="en-CA" sz="2800" b="1" dirty="0" smtClean="0"/>
              <a:t>12, </a:t>
            </a:r>
            <a:r>
              <a:rPr lang="en-CA" sz="2800" b="1" dirty="0"/>
              <a:t>2009</a:t>
            </a:r>
          </a:p>
        </p:txBody>
      </p:sp>
      <p:sp>
        <p:nvSpPr>
          <p:cNvPr id="3" name="Content Placeholder 2"/>
          <p:cNvSpPr>
            <a:spLocks noGrp="1"/>
          </p:cNvSpPr>
          <p:nvPr>
            <p:ph sz="quarter" idx="1"/>
          </p:nvPr>
        </p:nvSpPr>
        <p:spPr/>
        <p:txBody>
          <a:bodyPr/>
          <a:lstStyle/>
          <a:p>
            <a:endParaRPr lang="en-CA"/>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259655"/>
            <a:ext cx="7759972" cy="5175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2274145" y="2988863"/>
            <a:ext cx="3670987" cy="2374431"/>
            <a:chOff x="2274145" y="2988863"/>
            <a:chExt cx="3670987" cy="2374431"/>
          </a:xfrm>
        </p:grpSpPr>
        <p:sp>
          <p:nvSpPr>
            <p:cNvPr id="6" name="TextBox 5"/>
            <p:cNvSpPr txBox="1"/>
            <p:nvPr/>
          </p:nvSpPr>
          <p:spPr>
            <a:xfrm>
              <a:off x="2274145" y="4439964"/>
              <a:ext cx="2277029" cy="923330"/>
            </a:xfrm>
            <a:prstGeom prst="rect">
              <a:avLst/>
            </a:prstGeom>
            <a:solidFill>
              <a:srgbClr val="C0F1FC"/>
            </a:solidFill>
          </p:spPr>
          <p:txBody>
            <a:bodyPr wrap="square" rtlCol="0">
              <a:spAutoFit/>
            </a:bodyPr>
            <a:lstStyle/>
            <a:p>
              <a:pPr algn="ctr"/>
              <a:r>
                <a:rPr lang="en-CA" dirty="0" smtClean="0">
                  <a:latin typeface="Arial Black" panose="020B0A04020102020204" pitchFamily="34" charset="0"/>
                </a:rPr>
                <a:t>Snowmelt draining into   La Salle River</a:t>
              </a:r>
              <a:endParaRPr lang="en-CA" dirty="0">
                <a:latin typeface="Arial Black" panose="020B0A04020102020204" pitchFamily="34" charset="0"/>
              </a:endParaRPr>
            </a:p>
          </p:txBody>
        </p:sp>
        <p:sp>
          <p:nvSpPr>
            <p:cNvPr id="7" name="Down Arrow 6"/>
            <p:cNvSpPr/>
            <p:nvPr/>
          </p:nvSpPr>
          <p:spPr>
            <a:xfrm rot="11767299">
              <a:off x="5255037" y="2988863"/>
              <a:ext cx="288032" cy="383679"/>
            </a:xfrm>
            <a:prstGeom prst="downArrow">
              <a:avLst/>
            </a:prstGeom>
            <a:solidFill>
              <a:srgbClr val="52D6D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Down Arrow 7"/>
            <p:cNvSpPr/>
            <p:nvPr/>
          </p:nvSpPr>
          <p:spPr>
            <a:xfrm rot="8320287">
              <a:off x="5657100" y="4625835"/>
              <a:ext cx="288032" cy="383679"/>
            </a:xfrm>
            <a:prstGeom prst="downArrow">
              <a:avLst/>
            </a:prstGeom>
            <a:solidFill>
              <a:srgbClr val="52D6D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Down Arrow 8"/>
            <p:cNvSpPr/>
            <p:nvPr/>
          </p:nvSpPr>
          <p:spPr>
            <a:xfrm rot="10131545">
              <a:off x="5182418" y="3541960"/>
              <a:ext cx="288032" cy="383679"/>
            </a:xfrm>
            <a:prstGeom prst="downArrow">
              <a:avLst/>
            </a:prstGeom>
            <a:solidFill>
              <a:srgbClr val="52D6D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Down Arrow 9"/>
            <p:cNvSpPr/>
            <p:nvPr/>
          </p:nvSpPr>
          <p:spPr>
            <a:xfrm rot="17357192">
              <a:off x="4867316" y="4048827"/>
              <a:ext cx="288032" cy="383679"/>
            </a:xfrm>
            <a:prstGeom prst="downArrow">
              <a:avLst/>
            </a:prstGeom>
            <a:solidFill>
              <a:srgbClr val="52D6D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Down Arrow 10"/>
            <p:cNvSpPr/>
            <p:nvPr/>
          </p:nvSpPr>
          <p:spPr>
            <a:xfrm rot="18082858">
              <a:off x="3940388" y="3541960"/>
              <a:ext cx="288032" cy="383679"/>
            </a:xfrm>
            <a:prstGeom prst="downArrow">
              <a:avLst/>
            </a:prstGeom>
            <a:solidFill>
              <a:srgbClr val="52D6D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Down Arrow 12"/>
            <p:cNvSpPr/>
            <p:nvPr/>
          </p:nvSpPr>
          <p:spPr>
            <a:xfrm rot="16495406">
              <a:off x="2916899" y="3245015"/>
              <a:ext cx="288032" cy="383679"/>
            </a:xfrm>
            <a:prstGeom prst="downArrow">
              <a:avLst/>
            </a:prstGeom>
            <a:solidFill>
              <a:srgbClr val="52D6D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23116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476672"/>
            <a:ext cx="7041976" cy="490066"/>
          </a:xfrm>
        </p:spPr>
        <p:txBody>
          <a:bodyPr>
            <a:noAutofit/>
          </a:bodyPr>
          <a:lstStyle/>
          <a:p>
            <a:pPr algn="ctr"/>
            <a:r>
              <a:rPr lang="en-CA" sz="2800" b="1" dirty="0" smtClean="0"/>
              <a:t>RADARSAT-1, </a:t>
            </a:r>
            <a:r>
              <a:rPr lang="en-CA" sz="2800" b="1" dirty="0"/>
              <a:t>April </a:t>
            </a:r>
            <a:r>
              <a:rPr lang="en-CA" sz="2800" b="1" dirty="0" smtClean="0"/>
              <a:t>19, 2009</a:t>
            </a:r>
            <a:endParaRPr lang="en-CA" sz="2800" b="1" dirty="0"/>
          </a:p>
        </p:txBody>
      </p:sp>
      <p:pic>
        <p:nvPicPr>
          <p:cNvPr id="5123" name="Picture 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83596" y="1124744"/>
            <a:ext cx="8059575" cy="5308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96703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83596" y="1124744"/>
            <a:ext cx="8059575" cy="5308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899592" y="476672"/>
            <a:ext cx="7041976" cy="490066"/>
          </a:xfrm>
        </p:spPr>
        <p:txBody>
          <a:bodyPr>
            <a:noAutofit/>
          </a:bodyPr>
          <a:lstStyle/>
          <a:p>
            <a:pPr algn="ctr"/>
            <a:r>
              <a:rPr lang="en-CA" sz="2800" b="1" dirty="0" smtClean="0"/>
              <a:t>RADARSAT-1, </a:t>
            </a:r>
            <a:r>
              <a:rPr lang="en-CA" sz="2800" b="1" dirty="0"/>
              <a:t>April </a:t>
            </a:r>
            <a:r>
              <a:rPr lang="en-CA" sz="2800" b="1" dirty="0" smtClean="0"/>
              <a:t>19, 2009</a:t>
            </a:r>
            <a:endParaRPr lang="en-CA" sz="2800" b="1" dirty="0"/>
          </a:p>
        </p:txBody>
      </p:sp>
      <p:grpSp>
        <p:nvGrpSpPr>
          <p:cNvPr id="21" name="Group 20"/>
          <p:cNvGrpSpPr/>
          <p:nvPr/>
        </p:nvGrpSpPr>
        <p:grpSpPr>
          <a:xfrm>
            <a:off x="451666" y="1283535"/>
            <a:ext cx="4670552" cy="1286621"/>
            <a:chOff x="451666" y="1205367"/>
            <a:chExt cx="4670552" cy="1286621"/>
          </a:xfrm>
        </p:grpSpPr>
        <p:sp>
          <p:nvSpPr>
            <p:cNvPr id="22" name="TextBox 21"/>
            <p:cNvSpPr txBox="1"/>
            <p:nvPr/>
          </p:nvSpPr>
          <p:spPr>
            <a:xfrm>
              <a:off x="451666" y="1205367"/>
              <a:ext cx="3806320" cy="646331"/>
            </a:xfrm>
            <a:prstGeom prst="rect">
              <a:avLst/>
            </a:prstGeom>
            <a:noFill/>
          </p:spPr>
          <p:txBody>
            <a:bodyPr wrap="square" rtlCol="0">
              <a:spAutoFit/>
            </a:bodyPr>
            <a:lstStyle/>
            <a:p>
              <a:r>
                <a:rPr lang="en-CA" dirty="0" smtClean="0">
                  <a:solidFill>
                    <a:srgbClr val="52D6D3"/>
                  </a:solidFill>
                  <a:latin typeface="Arial Black" panose="020B0A04020102020204" pitchFamily="34" charset="0"/>
                </a:rPr>
                <a:t>Flood water from </a:t>
              </a:r>
              <a:r>
                <a:rPr lang="en-CA" dirty="0" err="1" smtClean="0">
                  <a:solidFill>
                    <a:srgbClr val="52D6D3"/>
                  </a:solidFill>
                  <a:latin typeface="Arial Black" panose="020B0A04020102020204" pitchFamily="34" charset="0"/>
                </a:rPr>
                <a:t>mainstem</a:t>
              </a:r>
              <a:r>
                <a:rPr lang="en-CA" dirty="0" smtClean="0">
                  <a:solidFill>
                    <a:srgbClr val="52D6D3"/>
                  </a:solidFill>
                  <a:latin typeface="Arial Black" panose="020B0A04020102020204" pitchFamily="34" charset="0"/>
                </a:rPr>
                <a:t>                           of La Salle</a:t>
              </a:r>
              <a:endParaRPr lang="en-CA" dirty="0">
                <a:solidFill>
                  <a:srgbClr val="52D6D3"/>
                </a:solidFill>
                <a:latin typeface="Arial Black" panose="020B0A04020102020204" pitchFamily="34" charset="0"/>
              </a:endParaRPr>
            </a:p>
          </p:txBody>
        </p:sp>
        <p:sp>
          <p:nvSpPr>
            <p:cNvPr id="6" name="Down Arrow 5"/>
            <p:cNvSpPr/>
            <p:nvPr/>
          </p:nvSpPr>
          <p:spPr>
            <a:xfrm rot="1974154">
              <a:off x="4139952" y="1916831"/>
              <a:ext cx="288032" cy="383679"/>
            </a:xfrm>
            <a:prstGeom prst="downArrow">
              <a:avLst/>
            </a:prstGeom>
            <a:solidFill>
              <a:srgbClr val="52D6D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Down Arrow 7"/>
            <p:cNvSpPr/>
            <p:nvPr/>
          </p:nvSpPr>
          <p:spPr>
            <a:xfrm rot="3777721">
              <a:off x="3729881" y="1519524"/>
              <a:ext cx="288032" cy="383679"/>
            </a:xfrm>
            <a:prstGeom prst="downArrow">
              <a:avLst/>
            </a:prstGeom>
            <a:solidFill>
              <a:srgbClr val="52D6D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Down Arrow 8"/>
            <p:cNvSpPr/>
            <p:nvPr/>
          </p:nvSpPr>
          <p:spPr>
            <a:xfrm rot="14985029">
              <a:off x="4786363" y="1491003"/>
              <a:ext cx="288032" cy="383679"/>
            </a:xfrm>
            <a:prstGeom prst="downArrow">
              <a:avLst/>
            </a:prstGeom>
            <a:solidFill>
              <a:srgbClr val="52D6D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Down Arrow 9"/>
            <p:cNvSpPr/>
            <p:nvPr/>
          </p:nvSpPr>
          <p:spPr>
            <a:xfrm rot="5400000">
              <a:off x="3136669" y="2156131"/>
              <a:ext cx="288032" cy="383679"/>
            </a:xfrm>
            <a:prstGeom prst="downArrow">
              <a:avLst/>
            </a:prstGeom>
            <a:solidFill>
              <a:srgbClr val="52D6D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Down Arrow 10"/>
            <p:cNvSpPr/>
            <p:nvPr/>
          </p:nvSpPr>
          <p:spPr>
            <a:xfrm rot="5400000">
              <a:off x="2350507" y="2156132"/>
              <a:ext cx="288032" cy="383679"/>
            </a:xfrm>
            <a:prstGeom prst="downArrow">
              <a:avLst/>
            </a:prstGeom>
            <a:solidFill>
              <a:srgbClr val="52D6D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Down Arrow 11"/>
            <p:cNvSpPr/>
            <p:nvPr/>
          </p:nvSpPr>
          <p:spPr>
            <a:xfrm rot="9890999">
              <a:off x="2243056" y="1631299"/>
              <a:ext cx="288032" cy="383679"/>
            </a:xfrm>
            <a:prstGeom prst="downArrow">
              <a:avLst/>
            </a:prstGeom>
            <a:solidFill>
              <a:srgbClr val="52D6D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Down Arrow 13"/>
            <p:cNvSpPr/>
            <p:nvPr/>
          </p:nvSpPr>
          <p:spPr>
            <a:xfrm rot="7990234">
              <a:off x="1698655" y="1871155"/>
              <a:ext cx="288032" cy="383679"/>
            </a:xfrm>
            <a:prstGeom prst="downArrow">
              <a:avLst/>
            </a:prstGeom>
            <a:solidFill>
              <a:srgbClr val="52D6D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4" name="Group 23"/>
          <p:cNvGrpSpPr/>
          <p:nvPr/>
        </p:nvGrpSpPr>
        <p:grpSpPr>
          <a:xfrm>
            <a:off x="2415148" y="2791906"/>
            <a:ext cx="4209516" cy="3206573"/>
            <a:chOff x="2415148" y="2791906"/>
            <a:chExt cx="4209516" cy="3206573"/>
          </a:xfrm>
        </p:grpSpPr>
        <p:sp>
          <p:nvSpPr>
            <p:cNvPr id="13" name="Down Arrow 12"/>
            <p:cNvSpPr/>
            <p:nvPr/>
          </p:nvSpPr>
          <p:spPr>
            <a:xfrm rot="16483616">
              <a:off x="3740524" y="3294529"/>
              <a:ext cx="288032" cy="383679"/>
            </a:xfrm>
            <a:prstGeom prst="downArrow">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Down Arrow 14"/>
            <p:cNvSpPr/>
            <p:nvPr/>
          </p:nvSpPr>
          <p:spPr>
            <a:xfrm rot="20959334">
              <a:off x="4882980" y="3368252"/>
              <a:ext cx="288032" cy="383679"/>
            </a:xfrm>
            <a:prstGeom prst="downArrow">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Down Arrow 15"/>
            <p:cNvSpPr/>
            <p:nvPr/>
          </p:nvSpPr>
          <p:spPr>
            <a:xfrm rot="18348543">
              <a:off x="5529934" y="4842399"/>
              <a:ext cx="288032" cy="383679"/>
            </a:xfrm>
            <a:prstGeom prst="downArrow">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Down Arrow 16"/>
            <p:cNvSpPr/>
            <p:nvPr/>
          </p:nvSpPr>
          <p:spPr>
            <a:xfrm rot="20886517">
              <a:off x="6336632" y="5614800"/>
              <a:ext cx="288032" cy="383679"/>
            </a:xfrm>
            <a:prstGeom prst="downArrow">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Down Arrow 17"/>
            <p:cNvSpPr/>
            <p:nvPr/>
          </p:nvSpPr>
          <p:spPr>
            <a:xfrm rot="19846850">
              <a:off x="5060047" y="4266924"/>
              <a:ext cx="288032" cy="383679"/>
            </a:xfrm>
            <a:prstGeom prst="downArrow">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Down Arrow 18"/>
            <p:cNvSpPr/>
            <p:nvPr/>
          </p:nvSpPr>
          <p:spPr>
            <a:xfrm rot="1207850">
              <a:off x="4987606" y="2791906"/>
              <a:ext cx="288032" cy="383679"/>
            </a:xfrm>
            <a:prstGeom prst="downArrow">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Down Arrow 19"/>
            <p:cNvSpPr/>
            <p:nvPr/>
          </p:nvSpPr>
          <p:spPr>
            <a:xfrm rot="17177187">
              <a:off x="2462972" y="3141509"/>
              <a:ext cx="288032" cy="383679"/>
            </a:xfrm>
            <a:prstGeom prst="downArrow">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p:cNvSpPr txBox="1"/>
            <p:nvPr/>
          </p:nvSpPr>
          <p:spPr>
            <a:xfrm>
              <a:off x="2855069" y="4664945"/>
              <a:ext cx="2129655" cy="923330"/>
            </a:xfrm>
            <a:prstGeom prst="rect">
              <a:avLst/>
            </a:prstGeom>
            <a:noFill/>
          </p:spPr>
          <p:txBody>
            <a:bodyPr wrap="square" rtlCol="0">
              <a:spAutoFit/>
            </a:bodyPr>
            <a:lstStyle/>
            <a:p>
              <a:pPr algn="r"/>
              <a:r>
                <a:rPr lang="en-CA" dirty="0" smtClean="0">
                  <a:solidFill>
                    <a:srgbClr val="92D050"/>
                  </a:solidFill>
                  <a:latin typeface="Arial Black" panose="020B0A04020102020204" pitchFamily="34" charset="0"/>
                </a:rPr>
                <a:t>Overland flow </a:t>
              </a:r>
            </a:p>
            <a:p>
              <a:pPr algn="r"/>
              <a:r>
                <a:rPr lang="en-CA" dirty="0" smtClean="0">
                  <a:solidFill>
                    <a:srgbClr val="92D050"/>
                  </a:solidFill>
                  <a:latin typeface="Arial Black" panose="020B0A04020102020204" pitchFamily="34" charset="0"/>
                </a:rPr>
                <a:t>(returns to river 2 mi. S)</a:t>
              </a:r>
              <a:endParaRPr lang="en-CA" dirty="0">
                <a:solidFill>
                  <a:srgbClr val="92D050"/>
                </a:solidFill>
                <a:latin typeface="Arial Black" panose="020B0A04020102020204" pitchFamily="34" charset="0"/>
              </a:endParaRPr>
            </a:p>
          </p:txBody>
        </p:sp>
        <p:sp>
          <p:nvSpPr>
            <p:cNvPr id="25" name="Down Arrow 24"/>
            <p:cNvSpPr/>
            <p:nvPr/>
          </p:nvSpPr>
          <p:spPr>
            <a:xfrm rot="2793894">
              <a:off x="4467592" y="3106710"/>
              <a:ext cx="288032" cy="383679"/>
            </a:xfrm>
            <a:prstGeom prst="downArrow">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Down Arrow 25"/>
            <p:cNvSpPr/>
            <p:nvPr/>
          </p:nvSpPr>
          <p:spPr>
            <a:xfrm rot="19372310">
              <a:off x="3509907" y="3737340"/>
              <a:ext cx="288032" cy="383679"/>
            </a:xfrm>
            <a:prstGeom prst="downArrow">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Down Arrow 26"/>
            <p:cNvSpPr/>
            <p:nvPr/>
          </p:nvSpPr>
          <p:spPr>
            <a:xfrm rot="19372310">
              <a:off x="4510617" y="3864509"/>
              <a:ext cx="288032" cy="383679"/>
            </a:xfrm>
            <a:prstGeom prst="downArrow">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Down Arrow 27"/>
            <p:cNvSpPr/>
            <p:nvPr/>
          </p:nvSpPr>
          <p:spPr>
            <a:xfrm rot="15224791">
              <a:off x="4414081" y="4358721"/>
              <a:ext cx="288032" cy="383679"/>
            </a:xfrm>
            <a:prstGeom prst="downArrow">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397697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8104" y="4005064"/>
            <a:ext cx="2376264" cy="2304256"/>
          </a:xfrm>
        </p:spPr>
        <p:txBody>
          <a:bodyPr>
            <a:noAutofit/>
          </a:bodyPr>
          <a:lstStyle/>
          <a:p>
            <a:r>
              <a:rPr lang="en-CA" sz="2400" b="1" dirty="0" smtClean="0"/>
              <a:t>Classification  </a:t>
            </a:r>
            <a:r>
              <a:rPr lang="en-CA" sz="2400" b="1" dirty="0" smtClean="0"/>
              <a:t>overlay generated from April </a:t>
            </a:r>
            <a:r>
              <a:rPr lang="en-CA" sz="2400" b="1" dirty="0"/>
              <a:t>19, </a:t>
            </a:r>
            <a:r>
              <a:rPr lang="en-CA" sz="2400" b="1" dirty="0" smtClean="0"/>
              <a:t>2009</a:t>
            </a:r>
            <a:br>
              <a:rPr lang="en-CA" sz="2400" b="1" dirty="0" smtClean="0"/>
            </a:br>
            <a:r>
              <a:rPr lang="en-CA" sz="2400" b="1" dirty="0"/>
              <a:t>RADARSAT-1 Image</a:t>
            </a:r>
            <a:endParaRPr lang="en-CA" sz="2400" dirty="0"/>
          </a:p>
        </p:txBody>
      </p:sp>
      <p:pic>
        <p:nvPicPr>
          <p:cNvPr id="512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908719" y="3392224"/>
            <a:ext cx="6696744" cy="3559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4263" y="-675456"/>
            <a:ext cx="6189737" cy="4077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04745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404664"/>
            <a:ext cx="7772400" cy="782960"/>
          </a:xfrm>
        </p:spPr>
        <p:txBody>
          <a:bodyPr>
            <a:normAutofit fontScale="90000"/>
          </a:bodyPr>
          <a:lstStyle/>
          <a:p>
            <a:r>
              <a:rPr lang="en-CA" b="1" dirty="0" smtClean="0"/>
              <a:t>2011 La Salle River Discharges: Spring</a:t>
            </a:r>
            <a:endParaRPr lang="en-CA" b="1" dirty="0"/>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432560" y="2007870"/>
            <a:ext cx="6736080" cy="3451860"/>
          </a:xfrm>
        </p:spPr>
      </p:pic>
    </p:spTree>
    <p:extLst>
      <p:ext uri="{BB962C8B-B14F-4D97-AF65-F5344CB8AC3E}">
        <p14:creationId xmlns:p14="http://schemas.microsoft.com/office/powerpoint/2010/main" val="40956206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618040" cy="634082"/>
          </a:xfrm>
        </p:spPr>
        <p:txBody>
          <a:bodyPr>
            <a:normAutofit/>
          </a:bodyPr>
          <a:lstStyle/>
          <a:p>
            <a:pPr algn="ctr"/>
            <a:r>
              <a:rPr lang="en-CA" sz="2800" b="1" dirty="0" smtClean="0"/>
              <a:t>RADARSAT-2, </a:t>
            </a:r>
            <a:r>
              <a:rPr lang="en-CA" sz="2800" b="1" dirty="0"/>
              <a:t>April </a:t>
            </a:r>
            <a:r>
              <a:rPr lang="en-CA" sz="2800" b="1" dirty="0" smtClean="0"/>
              <a:t>8, 2011</a:t>
            </a:r>
            <a:endParaRPr lang="en-CA" sz="2800" b="1" dirty="0"/>
          </a:p>
        </p:txBody>
      </p:sp>
      <p:pic>
        <p:nvPicPr>
          <p:cNvPr id="717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467544" y="1196752"/>
            <a:ext cx="8131418"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04745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6609928" cy="562074"/>
          </a:xfrm>
        </p:spPr>
        <p:txBody>
          <a:bodyPr>
            <a:normAutofit fontScale="90000"/>
          </a:bodyPr>
          <a:lstStyle/>
          <a:p>
            <a:pPr algn="ctr"/>
            <a:r>
              <a:rPr lang="en-CA" sz="2800" b="1" dirty="0" smtClean="0"/>
              <a:t>RADARSAT-2, April 11, 2011</a:t>
            </a:r>
            <a:endParaRPr lang="en-CA" sz="2800" b="1" dirty="0"/>
          </a:p>
        </p:txBody>
      </p:sp>
      <p:pic>
        <p:nvPicPr>
          <p:cNvPr id="819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683568" y="908720"/>
            <a:ext cx="8094038" cy="5633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96703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546032" cy="562074"/>
          </a:xfrm>
        </p:spPr>
        <p:txBody>
          <a:bodyPr>
            <a:normAutofit fontScale="90000"/>
          </a:bodyPr>
          <a:lstStyle/>
          <a:p>
            <a:pPr algn="ctr"/>
            <a:r>
              <a:rPr lang="en-CA" sz="2800" b="1" dirty="0" smtClean="0"/>
              <a:t>RADARSAT-2, </a:t>
            </a:r>
            <a:r>
              <a:rPr lang="en-CA" sz="2800" b="1" dirty="0"/>
              <a:t>April </a:t>
            </a:r>
            <a:r>
              <a:rPr lang="en-CA" sz="2800" b="1" dirty="0" smtClean="0"/>
              <a:t>15, 2011</a:t>
            </a:r>
            <a:endParaRPr lang="en-CA" sz="2800" b="1" dirty="0"/>
          </a:p>
        </p:txBody>
      </p:sp>
      <p:pic>
        <p:nvPicPr>
          <p:cNvPr id="921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467544" y="1052736"/>
            <a:ext cx="8444490" cy="5506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29595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2646" y="3501008"/>
            <a:ext cx="6336704" cy="3299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779912" y="5413866"/>
            <a:ext cx="792088" cy="369332"/>
          </a:xfrm>
          <a:prstGeom prst="rect">
            <a:avLst/>
          </a:prstGeom>
          <a:noFill/>
        </p:spPr>
        <p:txBody>
          <a:bodyPr wrap="square" rtlCol="0">
            <a:spAutoFit/>
          </a:bodyPr>
          <a:lstStyle/>
          <a:p>
            <a:r>
              <a:rPr lang="en-CA" dirty="0" smtClean="0"/>
              <a:t>2012</a:t>
            </a:r>
            <a:endParaRPr lang="en-CA" dirty="0"/>
          </a:p>
        </p:txBody>
      </p:sp>
      <p:sp>
        <p:nvSpPr>
          <p:cNvPr id="8" name="Title 1"/>
          <p:cNvSpPr txBox="1">
            <a:spLocks/>
          </p:cNvSpPr>
          <p:nvPr/>
        </p:nvSpPr>
        <p:spPr>
          <a:xfrm>
            <a:off x="899592" y="113609"/>
            <a:ext cx="1714683" cy="1080119"/>
          </a:xfrm>
          <a:prstGeom prst="rect">
            <a:avLst/>
          </a:prstGeom>
        </p:spPr>
        <p:txBody>
          <a:bodyPr bIns="91440" anchor="b" anchorCtr="0">
            <a:normAutofit fontScale="90000"/>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n-CA" sz="2000" b="1" smtClean="0"/>
              <a:t>Are Drains Located Appropriately?</a:t>
            </a:r>
            <a:endParaRPr lang="en-CA" sz="2000" b="1" dirty="0"/>
          </a:p>
        </p:txBody>
      </p:sp>
      <p:pic>
        <p:nvPicPr>
          <p:cNvPr id="9" name="Content Placeholder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3855" y="151656"/>
            <a:ext cx="4756961" cy="3133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186997"/>
            <a:ext cx="2805113"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94681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280920" cy="796950"/>
          </a:xfrm>
        </p:spPr>
        <p:txBody>
          <a:bodyPr>
            <a:normAutofit/>
          </a:bodyPr>
          <a:lstStyle/>
          <a:p>
            <a:r>
              <a:rPr lang="en-CA" sz="2800" b="1" dirty="0" smtClean="0"/>
              <a:t>Infield Drainage Structures in 2013 via WorldView-2 </a:t>
            </a:r>
            <a:endParaRPr lang="en-CA" sz="2800" b="1" dirty="0"/>
          </a:p>
        </p:txBody>
      </p:sp>
      <p:pic>
        <p:nvPicPr>
          <p:cNvPr id="307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51520" y="1340768"/>
            <a:ext cx="8607429" cy="449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9514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60648"/>
            <a:ext cx="7772400" cy="796950"/>
          </a:xfrm>
        </p:spPr>
        <p:txBody>
          <a:bodyPr>
            <a:normAutofit/>
          </a:bodyPr>
          <a:lstStyle/>
          <a:p>
            <a:pPr algn="ctr"/>
            <a:r>
              <a:rPr lang="en-CA" sz="2800" b="1" dirty="0"/>
              <a:t>La Salle Inundated Land 2009 </a:t>
            </a:r>
            <a:r>
              <a:rPr lang="en-CA" sz="2800" b="1" dirty="0" smtClean="0"/>
              <a:t>: April 14c</a:t>
            </a:r>
            <a:endParaRPr lang="en-CA" sz="2800" b="1" dirty="0"/>
          </a:p>
        </p:txBody>
      </p:sp>
      <p:sp>
        <p:nvSpPr>
          <p:cNvPr id="3" name="Content Placeholder 2"/>
          <p:cNvSpPr>
            <a:spLocks noGrp="1"/>
          </p:cNvSpPr>
          <p:nvPr>
            <p:ph sz="quarter" idx="1"/>
          </p:nvPr>
        </p:nvSpPr>
        <p:spPr/>
        <p:txBody>
          <a:bodyPr/>
          <a:lstStyle/>
          <a:p>
            <a:endParaRPr lang="en-CA"/>
          </a:p>
        </p:txBody>
      </p:sp>
      <p:pic>
        <p:nvPicPr>
          <p:cNvPr id="1026" name="Picture 2" descr="F:\Manitoba\Radar Cynthia\RADARGreg\LaSalle inundated land 090414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1268760"/>
            <a:ext cx="8915400" cy="528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4389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260648"/>
            <a:ext cx="7618040" cy="652934"/>
          </a:xfrm>
        </p:spPr>
        <p:txBody>
          <a:bodyPr>
            <a:normAutofit fontScale="90000"/>
          </a:bodyPr>
          <a:lstStyle/>
          <a:p>
            <a:r>
              <a:rPr lang="en-CA" sz="2800" b="1" dirty="0" smtClean="0"/>
              <a:t>Farmer’s Drains via WV-2 Pan-Sharpened NIR  Band</a:t>
            </a:r>
            <a:endParaRPr lang="en-CA" sz="2800" b="1" dirty="0"/>
          </a:p>
        </p:txBody>
      </p:sp>
      <p:pic>
        <p:nvPicPr>
          <p:cNvPr id="4" name="Content Placeholder 3"/>
          <p:cNvPicPr>
            <a:picLocks noGrp="1"/>
          </p:cNvPicPr>
          <p:nvPr>
            <p:ph sz="quarter" idx="1"/>
          </p:nvPr>
        </p:nvPicPr>
        <p:blipFill>
          <a:blip r:embed="rId2"/>
          <a:stretch>
            <a:fillRect/>
          </a:stretch>
        </p:blipFill>
        <p:spPr>
          <a:xfrm>
            <a:off x="899592" y="908720"/>
            <a:ext cx="7200800" cy="5616624"/>
          </a:xfrm>
          <a:prstGeom prst="rect">
            <a:avLst/>
          </a:prstGeom>
        </p:spPr>
      </p:pic>
    </p:spTree>
    <p:extLst>
      <p:ext uri="{BB962C8B-B14F-4D97-AF65-F5344CB8AC3E}">
        <p14:creationId xmlns:p14="http://schemas.microsoft.com/office/powerpoint/2010/main" val="14745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b="1" i="1" dirty="0" smtClean="0"/>
              <a:t>NWDI  Index </a:t>
            </a:r>
            <a:r>
              <a:rPr lang="en-CA" b="1" i="1" dirty="0" err="1" smtClean="0"/>
              <a:t>Shapefile</a:t>
            </a:r>
            <a:r>
              <a:rPr lang="en-CA" b="1" i="1" dirty="0" smtClean="0"/>
              <a:t> </a:t>
            </a:r>
            <a:r>
              <a:rPr lang="en-CA" b="1" dirty="0" smtClean="0"/>
              <a:t>(2013) Overlay on LiDAR, 2012</a:t>
            </a:r>
            <a:endParaRPr lang="en-CA" b="1" dirty="0"/>
          </a:p>
        </p:txBody>
      </p:sp>
      <p:sp>
        <p:nvSpPr>
          <p:cNvPr id="3" name="Content Placeholder 2"/>
          <p:cNvSpPr>
            <a:spLocks noGrp="1"/>
          </p:cNvSpPr>
          <p:nvPr>
            <p:ph sz="quarter" idx="1"/>
          </p:nvPr>
        </p:nvSpPr>
        <p:spPr/>
        <p:txBody>
          <a:bodyPr/>
          <a:lstStyle/>
          <a:p>
            <a:endParaRPr lang="en-CA"/>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628800"/>
            <a:ext cx="7441069" cy="5141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09411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8064" y="260648"/>
            <a:ext cx="3816424" cy="1800200"/>
          </a:xfrm>
        </p:spPr>
        <p:txBody>
          <a:bodyPr>
            <a:normAutofit fontScale="90000"/>
          </a:bodyPr>
          <a:lstStyle/>
          <a:p>
            <a:r>
              <a:rPr lang="en-CA" sz="2800" b="1" dirty="0" smtClean="0"/>
              <a:t>Are LiDAR products consistent enough to calculate Surface Water </a:t>
            </a:r>
            <a:r>
              <a:rPr lang="en-CA" sz="2800" b="1" dirty="0"/>
              <a:t>V</a:t>
            </a:r>
            <a:r>
              <a:rPr lang="en-CA" sz="2800" b="1" dirty="0" smtClean="0"/>
              <a:t>olumes?</a:t>
            </a:r>
            <a:endParaRPr lang="en-CA" sz="2800" b="1" dirty="0"/>
          </a:p>
        </p:txBody>
      </p:sp>
      <p:pic>
        <p:nvPicPr>
          <p:cNvPr id="10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127176" y="3356178"/>
            <a:ext cx="7016824" cy="3501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8680" y="116632"/>
            <a:ext cx="6435998"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9512" y="2348880"/>
            <a:ext cx="1293848" cy="923330"/>
          </a:xfrm>
          <a:prstGeom prst="rect">
            <a:avLst/>
          </a:prstGeom>
          <a:noFill/>
        </p:spPr>
        <p:txBody>
          <a:bodyPr wrap="square" rtlCol="0">
            <a:spAutoFit/>
          </a:bodyPr>
          <a:lstStyle/>
          <a:p>
            <a:r>
              <a:rPr lang="en-CA" dirty="0" smtClean="0"/>
              <a:t>Without LaSalle Point Cloud</a:t>
            </a:r>
            <a:endParaRPr lang="en-CA" dirty="0"/>
          </a:p>
        </p:txBody>
      </p:sp>
      <p:sp>
        <p:nvSpPr>
          <p:cNvPr id="5" name="TextBox 4"/>
          <p:cNvSpPr txBox="1"/>
          <p:nvPr/>
        </p:nvSpPr>
        <p:spPr>
          <a:xfrm>
            <a:off x="4078361" y="5805264"/>
            <a:ext cx="1656184" cy="923330"/>
          </a:xfrm>
          <a:prstGeom prst="rect">
            <a:avLst/>
          </a:prstGeom>
          <a:noFill/>
        </p:spPr>
        <p:txBody>
          <a:bodyPr wrap="square" rtlCol="0">
            <a:spAutoFit/>
          </a:bodyPr>
          <a:lstStyle/>
          <a:p>
            <a:r>
              <a:rPr lang="en-CA" dirty="0" smtClean="0"/>
              <a:t>With LaSalle Point Cloud Overlay</a:t>
            </a:r>
            <a:endParaRPr lang="en-CA" dirty="0"/>
          </a:p>
        </p:txBody>
      </p:sp>
    </p:spTree>
    <p:extLst>
      <p:ext uri="{BB962C8B-B14F-4D97-AF65-F5344CB8AC3E}">
        <p14:creationId xmlns:p14="http://schemas.microsoft.com/office/powerpoint/2010/main" val="40438138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762" y="260648"/>
            <a:ext cx="7876064" cy="1368152"/>
          </a:xfrm>
        </p:spPr>
        <p:txBody>
          <a:bodyPr>
            <a:normAutofit fontScale="90000"/>
          </a:bodyPr>
          <a:lstStyle/>
          <a:p>
            <a:r>
              <a:rPr lang="en-CA" sz="2700" b="1" dirty="0" smtClean="0"/>
              <a:t>Surface &amp; Volume Calculations for Area of Interest </a:t>
            </a:r>
            <a:br>
              <a:rPr lang="en-CA" sz="2700" b="1" dirty="0" smtClean="0"/>
            </a:br>
            <a:r>
              <a:rPr lang="en-CA" sz="2700" b="1" dirty="0" smtClean="0"/>
              <a:t>at Potential Flood Elevation of 239.84m</a:t>
            </a:r>
            <a:r>
              <a:rPr lang="en-CA" dirty="0" smtClean="0"/>
              <a:t/>
            </a:r>
            <a:br>
              <a:rPr lang="en-CA" dirty="0" smtClean="0"/>
            </a:br>
            <a:endParaRPr lang="en-CA" dirty="0"/>
          </a:p>
        </p:txBody>
      </p:sp>
      <p:pic>
        <p:nvPicPr>
          <p:cNvPr id="6" name="Picture 5"/>
          <p:cNvPicPr/>
          <p:nvPr/>
        </p:nvPicPr>
        <p:blipFill>
          <a:blip r:embed="rId2"/>
          <a:stretch>
            <a:fillRect/>
          </a:stretch>
        </p:blipFill>
        <p:spPr>
          <a:xfrm>
            <a:off x="251520" y="1052736"/>
            <a:ext cx="8640960" cy="1512168"/>
          </a:xfrm>
          <a:prstGeom prst="rect">
            <a:avLst/>
          </a:prstGeom>
        </p:spPr>
      </p:pic>
      <p:pic>
        <p:nvPicPr>
          <p:cNvPr id="1026"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539552" y="2852936"/>
            <a:ext cx="7772400" cy="3851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29595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260648"/>
            <a:ext cx="7690048" cy="580926"/>
          </a:xfrm>
        </p:spPr>
        <p:txBody>
          <a:bodyPr>
            <a:normAutofit/>
          </a:bodyPr>
          <a:lstStyle/>
          <a:p>
            <a:r>
              <a:rPr lang="en-CA" sz="2800" b="1" dirty="0" smtClean="0"/>
              <a:t>Educational </a:t>
            </a:r>
            <a:r>
              <a:rPr lang="en-CA" sz="2800" b="1" dirty="0" smtClean="0"/>
              <a:t>Opportunities, Part 1</a:t>
            </a:r>
            <a:endParaRPr lang="en-CA" sz="2800" b="1" dirty="0"/>
          </a:p>
        </p:txBody>
      </p:sp>
      <p:sp>
        <p:nvSpPr>
          <p:cNvPr id="3" name="Content Placeholder 2"/>
          <p:cNvSpPr>
            <a:spLocks noGrp="1"/>
          </p:cNvSpPr>
          <p:nvPr>
            <p:ph sz="quarter" idx="1"/>
          </p:nvPr>
        </p:nvSpPr>
        <p:spPr>
          <a:xfrm>
            <a:off x="683568" y="1124744"/>
            <a:ext cx="7988424" cy="5400600"/>
          </a:xfrm>
        </p:spPr>
        <p:txBody>
          <a:bodyPr>
            <a:normAutofit/>
          </a:bodyPr>
          <a:lstStyle/>
          <a:p>
            <a:r>
              <a:rPr lang="en-CA" sz="2800" dirty="0" smtClean="0"/>
              <a:t>Use remote sensing products to begin to develop site-specific management alternatives at the landscape level.</a:t>
            </a:r>
          </a:p>
          <a:p>
            <a:r>
              <a:rPr lang="en-CA" sz="2800" dirty="0" smtClean="0"/>
              <a:t>For areas of interest, estimate the habitat carrying capacity.</a:t>
            </a:r>
            <a:endParaRPr lang="en-CA" sz="2800" dirty="0"/>
          </a:p>
          <a:p>
            <a:r>
              <a:rPr lang="en-CA" sz="2800" dirty="0" smtClean="0"/>
              <a:t>For areas of interest, estimate the drainage density, or the </a:t>
            </a:r>
          </a:p>
          <a:p>
            <a:pPr marL="320040" lvl="1" indent="0">
              <a:buNone/>
            </a:pPr>
            <a:r>
              <a:rPr lang="en-CA" sz="2800" dirty="0" smtClean="0"/>
              <a:t>total length of streams/ drainage area.</a:t>
            </a:r>
            <a:endParaRPr lang="en-CA" sz="2800" dirty="0"/>
          </a:p>
          <a:p>
            <a:endParaRPr lang="en-CA" dirty="0"/>
          </a:p>
          <a:p>
            <a:pPr lvl="2">
              <a:buFont typeface="Wingdings" panose="05000000000000000000" pitchFamily="2" charset="2"/>
              <a:buChar char="Ø"/>
            </a:pPr>
            <a:endParaRPr lang="en-CA" dirty="0"/>
          </a:p>
          <a:p>
            <a:pPr lvl="2">
              <a:buFont typeface="Wingdings" panose="05000000000000000000" pitchFamily="2" charset="2"/>
              <a:buChar char="Ø"/>
            </a:pPr>
            <a:endParaRPr lang="en-CA" dirty="0" smtClean="0"/>
          </a:p>
          <a:p>
            <a:pPr lvl="2">
              <a:buFont typeface="Wingdings" panose="05000000000000000000" pitchFamily="2" charset="2"/>
              <a:buChar char="Ø"/>
            </a:pPr>
            <a:endParaRPr lang="en-CA" dirty="0"/>
          </a:p>
          <a:p>
            <a:pPr lvl="2">
              <a:buFont typeface="Wingdings" panose="05000000000000000000" pitchFamily="2" charset="2"/>
              <a:buChar char="Ø"/>
            </a:pPr>
            <a:endParaRPr lang="en-CA" dirty="0" smtClean="0"/>
          </a:p>
        </p:txBody>
      </p:sp>
    </p:spTree>
    <p:extLst>
      <p:ext uri="{BB962C8B-B14F-4D97-AF65-F5344CB8AC3E}">
        <p14:creationId xmlns:p14="http://schemas.microsoft.com/office/powerpoint/2010/main" val="10904745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260648"/>
            <a:ext cx="7690048" cy="580926"/>
          </a:xfrm>
        </p:spPr>
        <p:txBody>
          <a:bodyPr>
            <a:normAutofit/>
          </a:bodyPr>
          <a:lstStyle/>
          <a:p>
            <a:r>
              <a:rPr lang="en-CA" sz="2800" b="1" dirty="0" smtClean="0"/>
              <a:t>Educational </a:t>
            </a:r>
            <a:r>
              <a:rPr lang="en-CA" sz="2800" b="1" dirty="0" smtClean="0"/>
              <a:t>Opportunities, Part 2</a:t>
            </a:r>
            <a:endParaRPr lang="en-CA" sz="2800" b="1" dirty="0"/>
          </a:p>
        </p:txBody>
      </p:sp>
      <p:sp>
        <p:nvSpPr>
          <p:cNvPr id="3" name="Content Placeholder 2"/>
          <p:cNvSpPr>
            <a:spLocks noGrp="1"/>
          </p:cNvSpPr>
          <p:nvPr>
            <p:ph sz="quarter" idx="1"/>
          </p:nvPr>
        </p:nvSpPr>
        <p:spPr>
          <a:xfrm>
            <a:off x="683568" y="1124744"/>
            <a:ext cx="7988424" cy="5400600"/>
          </a:xfrm>
        </p:spPr>
        <p:txBody>
          <a:bodyPr>
            <a:normAutofit/>
          </a:bodyPr>
          <a:lstStyle/>
          <a:p>
            <a:r>
              <a:rPr lang="en-CA" dirty="0" smtClean="0"/>
              <a:t>LiDAR workshops/tools:</a:t>
            </a:r>
          </a:p>
          <a:p>
            <a:pPr lvl="2">
              <a:buFont typeface="Wingdings" panose="05000000000000000000" pitchFamily="2" charset="2"/>
              <a:buChar char="Ø"/>
            </a:pPr>
            <a:r>
              <a:rPr lang="en-CA" dirty="0" smtClean="0"/>
              <a:t>From Water Resources Center, U of Minnesota </a:t>
            </a:r>
            <a:r>
              <a:rPr lang="en-CA" sz="1400" dirty="0" smtClean="0">
                <a:hlinkClick r:id="rId2"/>
              </a:rPr>
              <a:t>http</a:t>
            </a:r>
            <a:r>
              <a:rPr lang="en-CA" sz="1400" dirty="0">
                <a:hlinkClick r:id="rId2"/>
              </a:rPr>
              <a:t>://</a:t>
            </a:r>
            <a:r>
              <a:rPr lang="en-CA" sz="1400" dirty="0" smtClean="0">
                <a:hlinkClick r:id="rId2"/>
              </a:rPr>
              <a:t>wrc.umn.edu/randpe/agandwq/tsp/lidar/LiDARTrainingMaterials/index.htm</a:t>
            </a:r>
            <a:endParaRPr lang="en-CA" sz="1400" dirty="0" smtClean="0"/>
          </a:p>
          <a:p>
            <a:pPr lvl="2">
              <a:buFont typeface="Wingdings" panose="05000000000000000000" pitchFamily="2" charset="2"/>
              <a:buChar char="Ø"/>
            </a:pPr>
            <a:r>
              <a:rPr lang="en-CA" dirty="0"/>
              <a:t>From </a:t>
            </a:r>
            <a:r>
              <a:rPr lang="en-CA" dirty="0" smtClean="0"/>
              <a:t>NRCS, Minnesota </a:t>
            </a:r>
            <a:r>
              <a:rPr lang="en-CA" sz="1400" u="sng" dirty="0" smtClean="0">
                <a:hlinkClick r:id="rId3"/>
              </a:rPr>
              <a:t>ftp</a:t>
            </a:r>
            <a:r>
              <a:rPr lang="en-CA" sz="1400" u="sng" dirty="0">
                <a:hlinkClick r:id="rId3"/>
              </a:rPr>
              <a:t>://ftp.lmic.state.mn.us/pub/data/elevation/lidar/tools/NRCS_engineering/ENGINEERING_TOOLS_WORKFLOW.pdf</a:t>
            </a:r>
            <a:endParaRPr lang="en-CA" sz="1400" dirty="0" smtClean="0"/>
          </a:p>
          <a:p>
            <a:r>
              <a:rPr lang="en-CA" dirty="0" smtClean="0"/>
              <a:t>U Manitoba Workshops:</a:t>
            </a:r>
          </a:p>
          <a:p>
            <a:pPr lvl="2">
              <a:buFont typeface="Wingdings" panose="05000000000000000000" pitchFamily="2" charset="2"/>
              <a:buChar char="Ø"/>
            </a:pPr>
            <a:r>
              <a:rPr lang="en-CA" dirty="0" smtClean="0"/>
              <a:t>Methods in analyzing Worldview-2 and RADARSAT in PCI Geomatica</a:t>
            </a:r>
          </a:p>
          <a:p>
            <a:pPr lvl="2">
              <a:buFont typeface="Wingdings" panose="05000000000000000000" pitchFamily="2" charset="2"/>
              <a:buChar char="Ø"/>
            </a:pPr>
            <a:r>
              <a:rPr lang="en-CA" dirty="0" smtClean="0"/>
              <a:t>Methods in analyzing LiDAR in ArcGIS Desktop 10.1 &amp; 10.2</a:t>
            </a:r>
          </a:p>
          <a:p>
            <a:pPr lvl="2">
              <a:buFont typeface="Wingdings" panose="05000000000000000000" pitchFamily="2" charset="2"/>
              <a:buChar char="Ø"/>
            </a:pPr>
            <a:r>
              <a:rPr lang="en-CA" dirty="0" smtClean="0"/>
              <a:t>Select </a:t>
            </a:r>
            <a:r>
              <a:rPr lang="en-CA" dirty="0" err="1" smtClean="0"/>
              <a:t>Geoprocessing</a:t>
            </a:r>
            <a:r>
              <a:rPr lang="en-CA" dirty="0" smtClean="0"/>
              <a:t> Tools </a:t>
            </a:r>
            <a:r>
              <a:rPr lang="en-CA" dirty="0"/>
              <a:t>i</a:t>
            </a:r>
            <a:r>
              <a:rPr lang="en-CA" dirty="0" smtClean="0"/>
              <a:t>n </a:t>
            </a:r>
            <a:r>
              <a:rPr lang="en-CA" dirty="0" smtClean="0"/>
              <a:t>ArcGIS</a:t>
            </a:r>
          </a:p>
          <a:p>
            <a:pPr lvl="2">
              <a:buFont typeface="Wingdings" panose="05000000000000000000" pitchFamily="2" charset="2"/>
              <a:buChar char="Ø"/>
            </a:pPr>
            <a:endParaRPr lang="en-CA" dirty="0" smtClean="0"/>
          </a:p>
          <a:p>
            <a:pPr lvl="2">
              <a:buFont typeface="Wingdings" panose="05000000000000000000" pitchFamily="2" charset="2"/>
              <a:buChar char="Ø"/>
            </a:pPr>
            <a:endParaRPr lang="en-CA" dirty="0"/>
          </a:p>
          <a:p>
            <a:pPr lvl="2">
              <a:buFont typeface="Wingdings" panose="05000000000000000000" pitchFamily="2" charset="2"/>
              <a:buChar char="Ø"/>
            </a:pPr>
            <a:endParaRPr lang="en-CA" dirty="0"/>
          </a:p>
          <a:p>
            <a:pPr lvl="2">
              <a:buFont typeface="Wingdings" panose="05000000000000000000" pitchFamily="2" charset="2"/>
              <a:buChar char="Ø"/>
            </a:pPr>
            <a:endParaRPr lang="en-CA" dirty="0"/>
          </a:p>
          <a:p>
            <a:pPr lvl="2">
              <a:buFont typeface="Wingdings" panose="05000000000000000000" pitchFamily="2" charset="2"/>
              <a:buChar char="Ø"/>
            </a:pPr>
            <a:endParaRPr lang="en-CA" dirty="0" smtClean="0"/>
          </a:p>
        </p:txBody>
      </p:sp>
    </p:spTree>
    <p:extLst>
      <p:ext uri="{BB962C8B-B14F-4D97-AF65-F5344CB8AC3E}">
        <p14:creationId xmlns:p14="http://schemas.microsoft.com/office/powerpoint/2010/main" val="33486223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1412776"/>
            <a:ext cx="7772400" cy="1143000"/>
          </a:xfrm>
        </p:spPr>
        <p:txBody>
          <a:bodyPr/>
          <a:lstStyle/>
          <a:p>
            <a:pPr algn="ctr"/>
            <a:r>
              <a:rPr lang="en-CA" b="1" dirty="0" smtClean="0"/>
              <a:t>Questions?</a:t>
            </a:r>
            <a:endParaRPr lang="en-CA" b="1" dirty="0"/>
          </a:p>
        </p:txBody>
      </p:sp>
      <p:sp>
        <p:nvSpPr>
          <p:cNvPr id="3" name="Content Placeholder 2"/>
          <p:cNvSpPr>
            <a:spLocks noGrp="1"/>
          </p:cNvSpPr>
          <p:nvPr>
            <p:ph sz="quarter" idx="1"/>
          </p:nvPr>
        </p:nvSpPr>
        <p:spPr/>
        <p:txBody>
          <a:bodyPr/>
          <a:lstStyle/>
          <a:p>
            <a:endParaRPr lang="en-CA" dirty="0"/>
          </a:p>
        </p:txBody>
      </p:sp>
    </p:spTree>
    <p:extLst>
      <p:ext uri="{BB962C8B-B14F-4D97-AF65-F5344CB8AC3E}">
        <p14:creationId xmlns:p14="http://schemas.microsoft.com/office/powerpoint/2010/main" val="1406436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188640"/>
            <a:ext cx="7772400" cy="710952"/>
          </a:xfrm>
        </p:spPr>
        <p:txBody>
          <a:bodyPr>
            <a:normAutofit/>
          </a:bodyPr>
          <a:lstStyle/>
          <a:p>
            <a:pPr algn="ctr"/>
            <a:r>
              <a:rPr lang="en-CA" sz="2800" b="1" dirty="0"/>
              <a:t>La Salle Inundated Land </a:t>
            </a:r>
            <a:r>
              <a:rPr lang="en-CA" sz="2800" b="1" dirty="0" smtClean="0"/>
              <a:t>2009: </a:t>
            </a:r>
            <a:r>
              <a:rPr lang="en-CA" sz="2800" b="1" dirty="0"/>
              <a:t>April </a:t>
            </a:r>
            <a:r>
              <a:rPr lang="en-CA" sz="2800" b="1" dirty="0" smtClean="0"/>
              <a:t>17c</a:t>
            </a:r>
            <a:endParaRPr lang="en-CA" sz="2800" dirty="0"/>
          </a:p>
        </p:txBody>
      </p:sp>
      <p:pic>
        <p:nvPicPr>
          <p:cNvPr id="2050" name="Picture 2" descr="F:\Manitoba\Radar Cynthia\RADARGreg\LaSalle inundated land 090417c.jpg"/>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0" y="980728"/>
            <a:ext cx="9084269" cy="5472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7873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60648"/>
            <a:ext cx="7772400" cy="652934"/>
          </a:xfrm>
        </p:spPr>
        <p:txBody>
          <a:bodyPr>
            <a:normAutofit/>
          </a:bodyPr>
          <a:lstStyle/>
          <a:p>
            <a:pPr algn="ctr"/>
            <a:r>
              <a:rPr lang="en-CA" sz="2800" b="1" dirty="0" smtClean="0"/>
              <a:t>La Salle Inundated Land </a:t>
            </a:r>
            <a:r>
              <a:rPr lang="en-CA" sz="2800" b="1" dirty="0"/>
              <a:t>2009: April </a:t>
            </a:r>
            <a:r>
              <a:rPr lang="en-CA" sz="2800" b="1" dirty="0" smtClean="0"/>
              <a:t>24c</a:t>
            </a:r>
            <a:endParaRPr lang="en-CA" sz="2800" dirty="0"/>
          </a:p>
        </p:txBody>
      </p:sp>
      <p:sp>
        <p:nvSpPr>
          <p:cNvPr id="3" name="Content Placeholder 2"/>
          <p:cNvSpPr>
            <a:spLocks noGrp="1"/>
          </p:cNvSpPr>
          <p:nvPr>
            <p:ph sz="quarter" idx="1"/>
          </p:nvPr>
        </p:nvSpPr>
        <p:spPr/>
        <p:txBody>
          <a:bodyPr/>
          <a:lstStyle/>
          <a:p>
            <a:endParaRPr lang="en-CA"/>
          </a:p>
        </p:txBody>
      </p:sp>
      <p:pic>
        <p:nvPicPr>
          <p:cNvPr id="3074" name="Picture 2" descr="F:\Manitoba\Radar Cynthia\RADARGreg\LaSalle inundated land 090424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268760"/>
            <a:ext cx="8763000" cy="513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4915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Research Interests</a:t>
            </a:r>
            <a:endParaRPr lang="en-CA" dirty="0"/>
          </a:p>
        </p:txBody>
      </p:sp>
      <p:sp>
        <p:nvSpPr>
          <p:cNvPr id="3" name="Content Placeholder 2"/>
          <p:cNvSpPr>
            <a:spLocks noGrp="1"/>
          </p:cNvSpPr>
          <p:nvPr>
            <p:ph sz="quarter" idx="1"/>
          </p:nvPr>
        </p:nvSpPr>
        <p:spPr/>
        <p:txBody>
          <a:bodyPr>
            <a:normAutofit lnSpcReduction="10000"/>
          </a:bodyPr>
          <a:lstStyle/>
          <a:p>
            <a:r>
              <a:rPr lang="en-CA" dirty="0" smtClean="0"/>
              <a:t>Description of drainage facilities and issues</a:t>
            </a:r>
          </a:p>
          <a:p>
            <a:r>
              <a:rPr lang="en-CA" dirty="0" smtClean="0"/>
              <a:t>Do flood diversions and snow melt show patterns year to year?</a:t>
            </a:r>
          </a:p>
          <a:p>
            <a:r>
              <a:rPr lang="en-CA" dirty="0"/>
              <a:t>Are drainage features sufficiently robust</a:t>
            </a:r>
            <a:r>
              <a:rPr lang="en-CA" dirty="0" smtClean="0"/>
              <a:t>?</a:t>
            </a:r>
          </a:p>
          <a:p>
            <a:r>
              <a:rPr lang="en-CA" dirty="0" smtClean="0"/>
              <a:t>Are LiDAR studies adequate to capture the volume of inundating water and snow melt features?</a:t>
            </a:r>
            <a:endParaRPr lang="en-CA" dirty="0"/>
          </a:p>
          <a:p>
            <a:r>
              <a:rPr lang="en-CA" dirty="0" smtClean="0"/>
              <a:t>How does standing water contribute to the loading of </a:t>
            </a:r>
            <a:r>
              <a:rPr lang="en-CA" dirty="0" smtClean="0"/>
              <a:t>dissolved </a:t>
            </a:r>
            <a:r>
              <a:rPr lang="en-CA" dirty="0" smtClean="0"/>
              <a:t>phosphorus to Lake Winnipeg?</a:t>
            </a:r>
          </a:p>
          <a:p>
            <a:r>
              <a:rPr lang="en-CA" dirty="0" smtClean="0"/>
              <a:t>How can soil moisture studies be used?</a:t>
            </a:r>
          </a:p>
          <a:p>
            <a:r>
              <a:rPr lang="en-CA" dirty="0"/>
              <a:t>What is the extent of geomorphological </a:t>
            </a:r>
            <a:r>
              <a:rPr lang="en-CA" dirty="0" smtClean="0"/>
              <a:t>changes created by farmers interested in getting water off their land quickly?</a:t>
            </a:r>
            <a:endParaRPr lang="en-CA" dirty="0"/>
          </a:p>
          <a:p>
            <a:endParaRPr lang="en-CA" dirty="0"/>
          </a:p>
        </p:txBody>
      </p:sp>
    </p:spTree>
    <p:extLst>
      <p:ext uri="{BB962C8B-B14F-4D97-AF65-F5344CB8AC3E}">
        <p14:creationId xmlns:p14="http://schemas.microsoft.com/office/powerpoint/2010/main" val="35393195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620688"/>
            <a:ext cx="7772400" cy="580926"/>
          </a:xfrm>
        </p:spPr>
        <p:txBody>
          <a:bodyPr>
            <a:normAutofit/>
          </a:bodyPr>
          <a:lstStyle/>
          <a:p>
            <a:pPr algn="ctr"/>
            <a:r>
              <a:rPr lang="en-CA" sz="2800" b="1" dirty="0" smtClean="0"/>
              <a:t>Some Remote Sensing Products Used</a:t>
            </a:r>
            <a:endParaRPr lang="en-CA" sz="2800" b="1" dirty="0"/>
          </a:p>
        </p:txBody>
      </p:sp>
      <p:graphicFrame>
        <p:nvGraphicFramePr>
          <p:cNvPr id="6" name="Content Placeholder 5"/>
          <p:cNvGraphicFramePr>
            <a:graphicFrameLocks noGrp="1"/>
          </p:cNvGraphicFramePr>
          <p:nvPr>
            <p:ph sz="quarter" idx="1"/>
            <p:extLst>
              <p:ext uri="{D42A27DB-BD31-4B8C-83A1-F6EECF244321}">
                <p14:modId xmlns:p14="http://schemas.microsoft.com/office/powerpoint/2010/main" val="3453746399"/>
              </p:ext>
            </p:extLst>
          </p:nvPr>
        </p:nvGraphicFramePr>
        <p:xfrm>
          <a:off x="755576" y="1556792"/>
          <a:ext cx="7753861" cy="4276184"/>
        </p:xfrm>
        <a:graphic>
          <a:graphicData uri="http://schemas.openxmlformats.org/drawingml/2006/table">
            <a:tbl>
              <a:tblPr firstRow="1" firstCol="1" bandRow="1">
                <a:tableStyleId>{5C22544A-7EE6-4342-B048-85BDC9FD1C3A}</a:tableStyleId>
              </a:tblPr>
              <a:tblGrid>
                <a:gridCol w="754819"/>
                <a:gridCol w="2723107"/>
                <a:gridCol w="1748903"/>
                <a:gridCol w="2527032"/>
              </a:tblGrid>
              <a:tr h="1259161">
                <a:tc>
                  <a:txBody>
                    <a:bodyPr/>
                    <a:lstStyle/>
                    <a:p>
                      <a:pPr>
                        <a:lnSpc>
                          <a:spcPct val="115000"/>
                        </a:lnSpc>
                        <a:spcAft>
                          <a:spcPts val="0"/>
                        </a:spcAft>
                      </a:pPr>
                      <a:r>
                        <a:rPr lang="en-CA" sz="1800" dirty="0">
                          <a:effectLst/>
                        </a:rPr>
                        <a:t>Year</a:t>
                      </a:r>
                      <a:endParaRPr lang="en-CA" sz="1100" dirty="0">
                        <a:effectLst/>
                        <a:latin typeface="Calibri"/>
                        <a:ea typeface="Calibri"/>
                        <a:cs typeface="Times New Roman"/>
                      </a:endParaRPr>
                    </a:p>
                  </a:txBody>
                  <a:tcPr marL="68580" marR="68580" marT="0" marB="0"/>
                </a:tc>
                <a:tc>
                  <a:txBody>
                    <a:bodyPr/>
                    <a:lstStyle/>
                    <a:p>
                      <a:pPr>
                        <a:lnSpc>
                          <a:spcPct val="115000"/>
                        </a:lnSpc>
                        <a:spcAft>
                          <a:spcPts val="0"/>
                        </a:spcAft>
                      </a:pPr>
                      <a:r>
                        <a:rPr lang="en-CA" sz="1800" dirty="0">
                          <a:effectLst/>
                        </a:rPr>
                        <a:t>WorldView-2</a:t>
                      </a:r>
                      <a:endParaRPr lang="en-CA" sz="1100" dirty="0">
                        <a:effectLst/>
                        <a:latin typeface="Calibri"/>
                        <a:ea typeface="Calibri"/>
                        <a:cs typeface="Times New Roman"/>
                      </a:endParaRPr>
                    </a:p>
                  </a:txBody>
                  <a:tcPr marL="68580" marR="68580" marT="0" marB="0"/>
                </a:tc>
                <a:tc>
                  <a:txBody>
                    <a:bodyPr/>
                    <a:lstStyle/>
                    <a:p>
                      <a:pPr>
                        <a:lnSpc>
                          <a:spcPct val="115000"/>
                        </a:lnSpc>
                        <a:spcAft>
                          <a:spcPts val="0"/>
                        </a:spcAft>
                      </a:pPr>
                      <a:r>
                        <a:rPr lang="en-CA" sz="1800">
                          <a:effectLst/>
                        </a:rPr>
                        <a:t>RADARSAT derivatives</a:t>
                      </a:r>
                      <a:endParaRPr lang="en-CA" sz="1100">
                        <a:effectLst/>
                        <a:latin typeface="Calibri"/>
                        <a:ea typeface="Calibri"/>
                        <a:cs typeface="Times New Roman"/>
                      </a:endParaRPr>
                    </a:p>
                  </a:txBody>
                  <a:tcPr marL="68580" marR="68580" marT="0" marB="0"/>
                </a:tc>
                <a:tc>
                  <a:txBody>
                    <a:bodyPr/>
                    <a:lstStyle/>
                    <a:p>
                      <a:pPr>
                        <a:lnSpc>
                          <a:spcPct val="115000"/>
                        </a:lnSpc>
                        <a:spcAft>
                          <a:spcPts val="0"/>
                        </a:spcAft>
                      </a:pPr>
                      <a:r>
                        <a:rPr lang="en-CA" sz="1800">
                          <a:effectLst/>
                        </a:rPr>
                        <a:t>LiDAR</a:t>
                      </a:r>
                      <a:endParaRPr lang="en-CA" sz="1100">
                        <a:effectLst/>
                        <a:latin typeface="Calibri"/>
                        <a:ea typeface="Calibri"/>
                        <a:cs typeface="Times New Roman"/>
                      </a:endParaRPr>
                    </a:p>
                  </a:txBody>
                  <a:tcPr marL="68580" marR="68580" marT="0" marB="0"/>
                </a:tc>
              </a:tr>
              <a:tr h="671205">
                <a:tc>
                  <a:txBody>
                    <a:bodyPr/>
                    <a:lstStyle/>
                    <a:p>
                      <a:pPr>
                        <a:lnSpc>
                          <a:spcPct val="115000"/>
                        </a:lnSpc>
                        <a:spcAft>
                          <a:spcPts val="0"/>
                        </a:spcAft>
                      </a:pPr>
                      <a:r>
                        <a:rPr lang="en-CA" sz="1600">
                          <a:effectLst/>
                        </a:rPr>
                        <a:t>2009</a:t>
                      </a:r>
                      <a:endParaRPr lang="en-CA" sz="1100">
                        <a:effectLst/>
                        <a:latin typeface="Calibri"/>
                        <a:ea typeface="Calibri"/>
                        <a:cs typeface="Times New Roman"/>
                      </a:endParaRPr>
                    </a:p>
                  </a:txBody>
                  <a:tcPr marL="68580" marR="68580" marT="0" marB="0"/>
                </a:tc>
                <a:tc>
                  <a:txBody>
                    <a:bodyPr/>
                    <a:lstStyle/>
                    <a:p>
                      <a:pPr>
                        <a:lnSpc>
                          <a:spcPct val="115000"/>
                        </a:lnSpc>
                        <a:spcAft>
                          <a:spcPts val="0"/>
                        </a:spcAft>
                      </a:pPr>
                      <a:r>
                        <a:rPr lang="en-CA" sz="1600">
                          <a:effectLst/>
                        </a:rPr>
                        <a:t> </a:t>
                      </a:r>
                      <a:endParaRPr lang="en-CA" sz="1100">
                        <a:effectLst/>
                        <a:latin typeface="Calibri"/>
                        <a:ea typeface="Calibri"/>
                        <a:cs typeface="Times New Roman"/>
                      </a:endParaRPr>
                    </a:p>
                  </a:txBody>
                  <a:tcPr marL="68580" marR="68580" marT="0" marB="0"/>
                </a:tc>
                <a:tc>
                  <a:txBody>
                    <a:bodyPr/>
                    <a:lstStyle/>
                    <a:p>
                      <a:pPr>
                        <a:lnSpc>
                          <a:spcPct val="115000"/>
                        </a:lnSpc>
                        <a:spcAft>
                          <a:spcPts val="0"/>
                        </a:spcAft>
                      </a:pPr>
                      <a:r>
                        <a:rPr lang="en-CA" sz="1600">
                          <a:effectLst/>
                        </a:rPr>
                        <a:t>April 12, April 19</a:t>
                      </a:r>
                      <a:endParaRPr lang="en-CA" sz="1100">
                        <a:effectLst/>
                        <a:latin typeface="Calibri"/>
                        <a:ea typeface="Calibri"/>
                        <a:cs typeface="Times New Roman"/>
                      </a:endParaRPr>
                    </a:p>
                  </a:txBody>
                  <a:tcPr marL="68580" marR="68580" marT="0" marB="0"/>
                </a:tc>
                <a:tc>
                  <a:txBody>
                    <a:bodyPr/>
                    <a:lstStyle/>
                    <a:p>
                      <a:pPr>
                        <a:lnSpc>
                          <a:spcPct val="115000"/>
                        </a:lnSpc>
                        <a:spcAft>
                          <a:spcPts val="0"/>
                        </a:spcAft>
                      </a:pPr>
                      <a:r>
                        <a:rPr lang="en-CA" sz="1600">
                          <a:effectLst/>
                        </a:rPr>
                        <a:t>LaSalle sub-watershed: </a:t>
                      </a:r>
                      <a:endParaRPr lang="en-CA" sz="1100">
                        <a:effectLst/>
                      </a:endParaRPr>
                    </a:p>
                    <a:p>
                      <a:pPr>
                        <a:lnSpc>
                          <a:spcPct val="115000"/>
                        </a:lnSpc>
                        <a:spcAft>
                          <a:spcPts val="0"/>
                        </a:spcAft>
                      </a:pPr>
                      <a:r>
                        <a:rPr lang="en-CA" sz="1600">
                          <a:effectLst/>
                        </a:rPr>
                        <a:t>May 6-23</a:t>
                      </a:r>
                      <a:endParaRPr lang="en-CA" sz="1100">
                        <a:effectLst/>
                        <a:latin typeface="Calibri"/>
                        <a:ea typeface="Calibri"/>
                        <a:cs typeface="Times New Roman"/>
                      </a:endParaRPr>
                    </a:p>
                  </a:txBody>
                  <a:tcPr marL="68580" marR="68580" marT="0" marB="0"/>
                </a:tc>
              </a:tr>
              <a:tr h="671205">
                <a:tc>
                  <a:txBody>
                    <a:bodyPr/>
                    <a:lstStyle/>
                    <a:p>
                      <a:pPr>
                        <a:lnSpc>
                          <a:spcPct val="115000"/>
                        </a:lnSpc>
                        <a:spcAft>
                          <a:spcPts val="0"/>
                        </a:spcAft>
                      </a:pPr>
                      <a:r>
                        <a:rPr lang="en-CA" sz="1600">
                          <a:effectLst/>
                        </a:rPr>
                        <a:t>2010</a:t>
                      </a:r>
                      <a:endParaRPr lang="en-CA" sz="1100">
                        <a:effectLst/>
                        <a:latin typeface="Calibri"/>
                        <a:ea typeface="Calibri"/>
                        <a:cs typeface="Times New Roman"/>
                      </a:endParaRPr>
                    </a:p>
                  </a:txBody>
                  <a:tcPr marL="68580" marR="68580" marT="0" marB="0"/>
                </a:tc>
                <a:tc>
                  <a:txBody>
                    <a:bodyPr/>
                    <a:lstStyle/>
                    <a:p>
                      <a:pPr>
                        <a:lnSpc>
                          <a:spcPct val="115000"/>
                        </a:lnSpc>
                        <a:spcAft>
                          <a:spcPts val="0"/>
                        </a:spcAft>
                      </a:pPr>
                      <a:r>
                        <a:rPr lang="en-CA" sz="1600" dirty="0">
                          <a:effectLst/>
                        </a:rPr>
                        <a:t>Digital Globe via ESRI: </a:t>
                      </a:r>
                      <a:endParaRPr lang="en-CA" sz="1100" dirty="0">
                        <a:effectLst/>
                      </a:endParaRPr>
                    </a:p>
                    <a:p>
                      <a:pPr>
                        <a:lnSpc>
                          <a:spcPct val="115000"/>
                        </a:lnSpc>
                        <a:spcAft>
                          <a:spcPts val="0"/>
                        </a:spcAft>
                      </a:pPr>
                      <a:r>
                        <a:rPr lang="en-CA" sz="1600" dirty="0">
                          <a:effectLst/>
                        </a:rPr>
                        <a:t>Aug. 2 </a:t>
                      </a:r>
                      <a:endParaRPr lang="en-CA" sz="1100" dirty="0">
                        <a:effectLst/>
                        <a:latin typeface="Calibri"/>
                        <a:ea typeface="Calibri"/>
                        <a:cs typeface="Times New Roman"/>
                      </a:endParaRPr>
                    </a:p>
                  </a:txBody>
                  <a:tcPr marL="68580" marR="68580" marT="0" marB="0"/>
                </a:tc>
                <a:tc>
                  <a:txBody>
                    <a:bodyPr/>
                    <a:lstStyle/>
                    <a:p>
                      <a:pPr>
                        <a:lnSpc>
                          <a:spcPct val="115000"/>
                        </a:lnSpc>
                        <a:spcAft>
                          <a:spcPts val="0"/>
                        </a:spcAft>
                      </a:pPr>
                      <a:r>
                        <a:rPr lang="en-CA" sz="1600">
                          <a:effectLst/>
                        </a:rPr>
                        <a:t> </a:t>
                      </a:r>
                      <a:endParaRPr lang="en-CA" sz="1100">
                        <a:effectLst/>
                        <a:latin typeface="Calibri"/>
                        <a:ea typeface="Calibri"/>
                        <a:cs typeface="Times New Roman"/>
                      </a:endParaRPr>
                    </a:p>
                  </a:txBody>
                  <a:tcPr marL="68580" marR="68580" marT="0" marB="0"/>
                </a:tc>
                <a:tc>
                  <a:txBody>
                    <a:bodyPr/>
                    <a:lstStyle/>
                    <a:p>
                      <a:pPr>
                        <a:lnSpc>
                          <a:spcPct val="115000"/>
                        </a:lnSpc>
                        <a:spcAft>
                          <a:spcPts val="0"/>
                        </a:spcAft>
                      </a:pPr>
                      <a:r>
                        <a:rPr lang="en-CA" sz="1600">
                          <a:effectLst/>
                        </a:rPr>
                        <a:t> </a:t>
                      </a:r>
                      <a:endParaRPr lang="en-CA" sz="1100">
                        <a:effectLst/>
                        <a:latin typeface="Calibri"/>
                        <a:ea typeface="Calibri"/>
                        <a:cs typeface="Times New Roman"/>
                      </a:endParaRPr>
                    </a:p>
                  </a:txBody>
                  <a:tcPr marL="68580" marR="68580" marT="0" marB="0"/>
                </a:tc>
              </a:tr>
              <a:tr h="332203">
                <a:tc>
                  <a:txBody>
                    <a:bodyPr/>
                    <a:lstStyle/>
                    <a:p>
                      <a:pPr>
                        <a:lnSpc>
                          <a:spcPct val="115000"/>
                        </a:lnSpc>
                        <a:spcAft>
                          <a:spcPts val="0"/>
                        </a:spcAft>
                      </a:pPr>
                      <a:r>
                        <a:rPr lang="en-CA" sz="1600">
                          <a:effectLst/>
                        </a:rPr>
                        <a:t>2011</a:t>
                      </a:r>
                      <a:endParaRPr lang="en-CA" sz="1100">
                        <a:effectLst/>
                        <a:latin typeface="Calibri"/>
                        <a:ea typeface="Calibri"/>
                        <a:cs typeface="Times New Roman"/>
                      </a:endParaRPr>
                    </a:p>
                  </a:txBody>
                  <a:tcPr marL="68580" marR="68580" marT="0" marB="0"/>
                </a:tc>
                <a:tc>
                  <a:txBody>
                    <a:bodyPr/>
                    <a:lstStyle/>
                    <a:p>
                      <a:pPr>
                        <a:lnSpc>
                          <a:spcPct val="115000"/>
                        </a:lnSpc>
                        <a:spcAft>
                          <a:spcPts val="0"/>
                        </a:spcAft>
                      </a:pPr>
                      <a:r>
                        <a:rPr lang="en-CA" sz="1600">
                          <a:effectLst/>
                        </a:rPr>
                        <a:t> </a:t>
                      </a:r>
                      <a:endParaRPr lang="en-CA" sz="1100">
                        <a:effectLst/>
                        <a:latin typeface="Calibri"/>
                        <a:ea typeface="Calibri"/>
                        <a:cs typeface="Times New Roman"/>
                      </a:endParaRPr>
                    </a:p>
                  </a:txBody>
                  <a:tcPr marL="68580" marR="68580" marT="0" marB="0"/>
                </a:tc>
                <a:tc>
                  <a:txBody>
                    <a:bodyPr/>
                    <a:lstStyle/>
                    <a:p>
                      <a:pPr>
                        <a:lnSpc>
                          <a:spcPct val="115000"/>
                        </a:lnSpc>
                        <a:spcAft>
                          <a:spcPts val="0"/>
                        </a:spcAft>
                      </a:pPr>
                      <a:r>
                        <a:rPr lang="en-CA" sz="1600">
                          <a:effectLst/>
                        </a:rPr>
                        <a:t>April 8, 11, 15</a:t>
                      </a:r>
                      <a:endParaRPr lang="en-CA" sz="1100">
                        <a:effectLst/>
                        <a:latin typeface="Calibri"/>
                        <a:ea typeface="Calibri"/>
                        <a:cs typeface="Times New Roman"/>
                      </a:endParaRPr>
                    </a:p>
                  </a:txBody>
                  <a:tcPr marL="68580" marR="68580" marT="0" marB="0"/>
                </a:tc>
                <a:tc>
                  <a:txBody>
                    <a:bodyPr/>
                    <a:lstStyle/>
                    <a:p>
                      <a:pPr>
                        <a:lnSpc>
                          <a:spcPct val="115000"/>
                        </a:lnSpc>
                        <a:spcAft>
                          <a:spcPts val="0"/>
                        </a:spcAft>
                      </a:pPr>
                      <a:r>
                        <a:rPr lang="en-CA" sz="1600">
                          <a:effectLst/>
                        </a:rPr>
                        <a:t> </a:t>
                      </a:r>
                      <a:endParaRPr lang="en-CA" sz="1100">
                        <a:effectLst/>
                        <a:latin typeface="Calibri"/>
                        <a:ea typeface="Calibri"/>
                        <a:cs typeface="Times New Roman"/>
                      </a:endParaRPr>
                    </a:p>
                  </a:txBody>
                  <a:tcPr marL="68580" marR="68580" marT="0" marB="0"/>
                </a:tc>
              </a:tr>
              <a:tr h="671205">
                <a:tc>
                  <a:txBody>
                    <a:bodyPr/>
                    <a:lstStyle/>
                    <a:p>
                      <a:pPr>
                        <a:lnSpc>
                          <a:spcPct val="115000"/>
                        </a:lnSpc>
                        <a:spcAft>
                          <a:spcPts val="0"/>
                        </a:spcAft>
                      </a:pPr>
                      <a:r>
                        <a:rPr lang="en-CA" sz="1600">
                          <a:effectLst/>
                        </a:rPr>
                        <a:t>2012</a:t>
                      </a:r>
                      <a:endParaRPr lang="en-CA" sz="1100">
                        <a:effectLst/>
                        <a:latin typeface="Calibri"/>
                        <a:ea typeface="Calibri"/>
                        <a:cs typeface="Times New Roman"/>
                      </a:endParaRPr>
                    </a:p>
                  </a:txBody>
                  <a:tcPr marL="68580" marR="68580" marT="0" marB="0"/>
                </a:tc>
                <a:tc>
                  <a:txBody>
                    <a:bodyPr/>
                    <a:lstStyle/>
                    <a:p>
                      <a:pPr>
                        <a:lnSpc>
                          <a:spcPct val="115000"/>
                        </a:lnSpc>
                        <a:spcAft>
                          <a:spcPts val="0"/>
                        </a:spcAft>
                      </a:pPr>
                      <a:r>
                        <a:rPr lang="en-CA" sz="1600">
                          <a:effectLst/>
                        </a:rPr>
                        <a:t> </a:t>
                      </a:r>
                      <a:endParaRPr lang="en-CA" sz="1100">
                        <a:effectLst/>
                        <a:latin typeface="Calibri"/>
                        <a:ea typeface="Calibri"/>
                        <a:cs typeface="Times New Roman"/>
                      </a:endParaRPr>
                    </a:p>
                  </a:txBody>
                  <a:tcPr marL="68580" marR="68580" marT="0" marB="0"/>
                </a:tc>
                <a:tc>
                  <a:txBody>
                    <a:bodyPr/>
                    <a:lstStyle/>
                    <a:p>
                      <a:pPr>
                        <a:lnSpc>
                          <a:spcPct val="115000"/>
                        </a:lnSpc>
                        <a:spcAft>
                          <a:spcPts val="0"/>
                        </a:spcAft>
                      </a:pPr>
                      <a:r>
                        <a:rPr lang="en-CA" sz="1600">
                          <a:effectLst/>
                        </a:rPr>
                        <a:t> </a:t>
                      </a:r>
                      <a:endParaRPr lang="en-CA" sz="1100">
                        <a:effectLst/>
                        <a:latin typeface="Calibri"/>
                        <a:ea typeface="Calibri"/>
                        <a:cs typeface="Times New Roman"/>
                      </a:endParaRPr>
                    </a:p>
                  </a:txBody>
                  <a:tcPr marL="68580" marR="68580" marT="0" marB="0"/>
                </a:tc>
                <a:tc>
                  <a:txBody>
                    <a:bodyPr/>
                    <a:lstStyle/>
                    <a:p>
                      <a:pPr>
                        <a:lnSpc>
                          <a:spcPct val="115000"/>
                        </a:lnSpc>
                        <a:spcAft>
                          <a:spcPts val="0"/>
                        </a:spcAft>
                      </a:pPr>
                      <a:r>
                        <a:rPr lang="en-CA" sz="1600">
                          <a:effectLst/>
                        </a:rPr>
                        <a:t>Elm Creek sub-watershed: </a:t>
                      </a:r>
                      <a:endParaRPr lang="en-CA" sz="1100">
                        <a:effectLst/>
                      </a:endParaRPr>
                    </a:p>
                    <a:p>
                      <a:pPr>
                        <a:lnSpc>
                          <a:spcPct val="115000"/>
                        </a:lnSpc>
                        <a:spcAft>
                          <a:spcPts val="0"/>
                        </a:spcAft>
                      </a:pPr>
                      <a:r>
                        <a:rPr lang="en-CA" sz="1600">
                          <a:effectLst/>
                        </a:rPr>
                        <a:t>Sept. 29-Oct. 16</a:t>
                      </a:r>
                      <a:endParaRPr lang="en-CA" sz="1100">
                        <a:effectLst/>
                        <a:latin typeface="Calibri"/>
                        <a:ea typeface="Calibri"/>
                        <a:cs typeface="Times New Roman"/>
                      </a:endParaRPr>
                    </a:p>
                  </a:txBody>
                  <a:tcPr marL="68580" marR="68580" marT="0" marB="0"/>
                </a:tc>
              </a:tr>
              <a:tr h="671205">
                <a:tc>
                  <a:txBody>
                    <a:bodyPr/>
                    <a:lstStyle/>
                    <a:p>
                      <a:pPr>
                        <a:lnSpc>
                          <a:spcPct val="115000"/>
                        </a:lnSpc>
                        <a:spcAft>
                          <a:spcPts val="0"/>
                        </a:spcAft>
                      </a:pPr>
                      <a:r>
                        <a:rPr lang="en-CA" sz="1600" dirty="0">
                          <a:effectLst/>
                        </a:rPr>
                        <a:t>2013</a:t>
                      </a:r>
                      <a:endParaRPr lang="en-CA" sz="1100" dirty="0">
                        <a:effectLst/>
                        <a:latin typeface="Calibri"/>
                        <a:ea typeface="Calibri"/>
                        <a:cs typeface="Times New Roman"/>
                      </a:endParaRPr>
                    </a:p>
                  </a:txBody>
                  <a:tcPr marL="68580" marR="68580" marT="0" marB="0"/>
                </a:tc>
                <a:tc>
                  <a:txBody>
                    <a:bodyPr/>
                    <a:lstStyle/>
                    <a:p>
                      <a:pPr>
                        <a:lnSpc>
                          <a:spcPct val="115000"/>
                        </a:lnSpc>
                        <a:spcAft>
                          <a:spcPts val="0"/>
                        </a:spcAft>
                      </a:pPr>
                      <a:r>
                        <a:rPr lang="en-CA" sz="1600" dirty="0">
                          <a:effectLst/>
                        </a:rPr>
                        <a:t>Digital Globe via </a:t>
                      </a:r>
                      <a:r>
                        <a:rPr lang="en-CA" sz="1600" dirty="0" err="1">
                          <a:effectLst/>
                        </a:rPr>
                        <a:t>UManitoba</a:t>
                      </a:r>
                      <a:r>
                        <a:rPr lang="en-CA" sz="1600" dirty="0">
                          <a:effectLst/>
                        </a:rPr>
                        <a:t>:</a:t>
                      </a:r>
                      <a:endParaRPr lang="en-CA" sz="1100" dirty="0">
                        <a:effectLst/>
                      </a:endParaRPr>
                    </a:p>
                    <a:p>
                      <a:pPr>
                        <a:lnSpc>
                          <a:spcPct val="115000"/>
                        </a:lnSpc>
                        <a:spcAft>
                          <a:spcPts val="0"/>
                        </a:spcAft>
                      </a:pPr>
                      <a:r>
                        <a:rPr lang="en-CA" sz="1600" dirty="0">
                          <a:effectLst/>
                        </a:rPr>
                        <a:t>8-band bundle, Nov. 2</a:t>
                      </a:r>
                      <a:endParaRPr lang="en-CA" sz="1100" dirty="0">
                        <a:effectLst/>
                        <a:latin typeface="Calibri"/>
                        <a:ea typeface="Calibri"/>
                        <a:cs typeface="Times New Roman"/>
                      </a:endParaRPr>
                    </a:p>
                  </a:txBody>
                  <a:tcPr marL="68580" marR="68580" marT="0" marB="0"/>
                </a:tc>
                <a:tc>
                  <a:txBody>
                    <a:bodyPr/>
                    <a:lstStyle/>
                    <a:p>
                      <a:pPr>
                        <a:lnSpc>
                          <a:spcPct val="115000"/>
                        </a:lnSpc>
                        <a:spcAft>
                          <a:spcPts val="0"/>
                        </a:spcAft>
                      </a:pPr>
                      <a:r>
                        <a:rPr lang="en-CA" sz="1600">
                          <a:effectLst/>
                        </a:rPr>
                        <a:t> </a:t>
                      </a:r>
                      <a:endParaRPr lang="en-CA" sz="1100">
                        <a:effectLst/>
                        <a:latin typeface="Calibri"/>
                        <a:ea typeface="Calibri"/>
                        <a:cs typeface="Times New Roman"/>
                      </a:endParaRPr>
                    </a:p>
                  </a:txBody>
                  <a:tcPr marL="68580" marR="68580" marT="0" marB="0"/>
                </a:tc>
                <a:tc>
                  <a:txBody>
                    <a:bodyPr/>
                    <a:lstStyle/>
                    <a:p>
                      <a:pPr>
                        <a:lnSpc>
                          <a:spcPct val="115000"/>
                        </a:lnSpc>
                        <a:spcAft>
                          <a:spcPts val="0"/>
                        </a:spcAft>
                      </a:pPr>
                      <a:r>
                        <a:rPr lang="en-CA" sz="1600" dirty="0">
                          <a:effectLst/>
                        </a:rPr>
                        <a:t> </a:t>
                      </a:r>
                      <a:endParaRPr lang="en-CA" sz="11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2187248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2080" y="620688"/>
            <a:ext cx="3240360" cy="1872208"/>
          </a:xfrm>
        </p:spPr>
        <p:txBody>
          <a:bodyPr>
            <a:noAutofit/>
          </a:bodyPr>
          <a:lstStyle/>
          <a:p>
            <a:pPr algn="ctr"/>
            <a:r>
              <a:rPr lang="en-CA" sz="2800" b="1" dirty="0" smtClean="0"/>
              <a:t>LaSalle River Basin </a:t>
            </a:r>
            <a:br>
              <a:rPr lang="en-CA" sz="2800" b="1" dirty="0" smtClean="0"/>
            </a:br>
            <a:r>
              <a:rPr lang="en-CA" sz="2800" b="1" dirty="0" smtClean="0"/>
              <a:t>Study Area,</a:t>
            </a:r>
            <a:br>
              <a:rPr lang="en-CA" sz="2800" b="1" dirty="0" smtClean="0"/>
            </a:br>
            <a:r>
              <a:rPr lang="en-CA" sz="2800" b="1" dirty="0" smtClean="0"/>
              <a:t>Nov. 2, 2013: via  WorldView-2</a:t>
            </a:r>
            <a:endParaRPr lang="en-CA" sz="2800" b="1" dirty="0"/>
          </a:p>
        </p:txBody>
      </p:sp>
      <p:pic>
        <p:nvPicPr>
          <p:cNvPr id="20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51520" y="116631"/>
            <a:ext cx="4320480" cy="6577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3440" y="3284984"/>
            <a:ext cx="5040560" cy="3474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44323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476672"/>
            <a:ext cx="7344816" cy="648072"/>
          </a:xfrm>
        </p:spPr>
        <p:txBody>
          <a:bodyPr>
            <a:normAutofit/>
          </a:bodyPr>
          <a:lstStyle/>
          <a:p>
            <a:pPr algn="ctr"/>
            <a:r>
              <a:rPr lang="en-CA" sz="2800" b="1" dirty="0" smtClean="0"/>
              <a:t>La Salle River Basin Flooding: Early April, 2011</a:t>
            </a:r>
            <a:endParaRPr lang="en-CA" sz="2800" b="1" dirty="0"/>
          </a:p>
        </p:txBody>
      </p:sp>
      <p:pic>
        <p:nvPicPr>
          <p:cNvPr id="4"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750914" y="1447800"/>
            <a:ext cx="6099371" cy="4572000"/>
          </a:xfrm>
        </p:spPr>
      </p:pic>
    </p:spTree>
    <p:extLst>
      <p:ext uri="{BB962C8B-B14F-4D97-AF65-F5344CB8AC3E}">
        <p14:creationId xmlns:p14="http://schemas.microsoft.com/office/powerpoint/2010/main" val="337948995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1039</TotalTime>
  <Words>990</Words>
  <Application>Microsoft Office PowerPoint</Application>
  <PresentationFormat>Affichage à l'écran (4:3)</PresentationFormat>
  <Paragraphs>116</Paragraphs>
  <Slides>36</Slides>
  <Notes>8</Notes>
  <HiddenSlides>0</HiddenSlides>
  <MMClips>0</MMClips>
  <ScaleCrop>false</ScaleCrop>
  <HeadingPairs>
    <vt:vector size="4" baseType="variant">
      <vt:variant>
        <vt:lpstr>Thème</vt:lpstr>
      </vt:variant>
      <vt:variant>
        <vt:i4>1</vt:i4>
      </vt:variant>
      <vt:variant>
        <vt:lpstr>Titres des diapositives</vt:lpstr>
      </vt:variant>
      <vt:variant>
        <vt:i4>36</vt:i4>
      </vt:variant>
    </vt:vector>
  </HeadingPairs>
  <TitlesOfParts>
    <vt:vector size="37" baseType="lpstr">
      <vt:lpstr>Equity</vt:lpstr>
      <vt:lpstr>Use of LiDAR, RADARSAT, &amp; WorldView-2  for Showing Inundation  Extents, Impacts &amp; Drainage Structures</vt:lpstr>
      <vt:lpstr>LaSalle River Basin Study Area near Winnipeg, Lake Manitoba &amp; Lake Winnipeg</vt:lpstr>
      <vt:lpstr>La Salle Inundated Land 2009 : April 14c</vt:lpstr>
      <vt:lpstr>La Salle Inundated Land 2009: April 17c</vt:lpstr>
      <vt:lpstr>La Salle Inundated Land 2009: April 24c</vt:lpstr>
      <vt:lpstr>Research Interests</vt:lpstr>
      <vt:lpstr>Some Remote Sensing Products Used</vt:lpstr>
      <vt:lpstr>LaSalle River Basin  Study Area, Nov. 2, 2013: via  WorldView-2</vt:lpstr>
      <vt:lpstr>La Salle River Basin Flooding: Early April, 2011</vt:lpstr>
      <vt:lpstr>La Salle River Basin Flooding: Later April, 2011</vt:lpstr>
      <vt:lpstr>La Salle River Basin Flooding: Sequence</vt:lpstr>
      <vt:lpstr>Study Area, August  2, 2010</vt:lpstr>
      <vt:lpstr>Study Area, Nov. 2, 2013</vt:lpstr>
      <vt:lpstr>Soil Moisture Index Using a Normalized Difference Water Index (NDWI) in Geomatica 2013*</vt:lpstr>
      <vt:lpstr>Is soil moisture where you would expect it?</vt:lpstr>
      <vt:lpstr>Shapefile LaSallePix2Poly (2013): &amp; Overlay on LiDAR, 2012</vt:lpstr>
      <vt:lpstr>2009 La Salle R. Discharges: Spring</vt:lpstr>
      <vt:lpstr>What are the local impacts as seen using  RADARSAT-1 on April 12, 2009?</vt:lpstr>
      <vt:lpstr>What can we tell about the terrain from a LiDAR generated DEM from 2009?  Note drainage features.</vt:lpstr>
      <vt:lpstr>RADARSAT-1, April 12, 2009</vt:lpstr>
      <vt:lpstr>RADARSAT-1, April 19, 2009</vt:lpstr>
      <vt:lpstr>RADARSAT-1, April 19, 2009</vt:lpstr>
      <vt:lpstr>Classification  overlay generated from April 19, 2009 RADARSAT-1 Image</vt:lpstr>
      <vt:lpstr>2011 La Salle River Discharges: Spring</vt:lpstr>
      <vt:lpstr>RADARSAT-2, April 8, 2011</vt:lpstr>
      <vt:lpstr>RADARSAT-2, April 11, 2011</vt:lpstr>
      <vt:lpstr>RADARSAT-2, April 15, 2011</vt:lpstr>
      <vt:lpstr>Présentation PowerPoint</vt:lpstr>
      <vt:lpstr>Infield Drainage Structures in 2013 via WorldView-2 </vt:lpstr>
      <vt:lpstr>Farmer’s Drains via WV-2 Pan-Sharpened NIR  Band</vt:lpstr>
      <vt:lpstr>NWDI  Index Shapefile (2013) Overlay on LiDAR, 2012</vt:lpstr>
      <vt:lpstr>Are LiDAR products consistent enough to calculate Surface Water Volumes?</vt:lpstr>
      <vt:lpstr>Surface &amp; Volume Calculations for Area of Interest  at Potential Flood Elevation of 239.84m </vt:lpstr>
      <vt:lpstr>Educational Opportunities, Part 1</vt:lpstr>
      <vt:lpstr>Educational Opportunities, Part 2</vt:lpstr>
      <vt:lpstr>Questions?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 of LiDAR, RADARSAT, &amp; WorldView-2 in Studying  Flood &amp; Drainage Issues</dc:title>
  <dc:creator>dietzcg</dc:creator>
  <cp:lastModifiedBy>profil</cp:lastModifiedBy>
  <cp:revision>92</cp:revision>
  <cp:lastPrinted>2014-06-17T17:06:10Z</cp:lastPrinted>
  <dcterms:created xsi:type="dcterms:W3CDTF">2014-06-11T02:21:55Z</dcterms:created>
  <dcterms:modified xsi:type="dcterms:W3CDTF">2014-06-17T18:15:10Z</dcterms:modified>
</cp:coreProperties>
</file>